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6"/>
  </p:notesMasterIdLst>
  <p:sldIdLst>
    <p:sldId id="256" r:id="rId2"/>
    <p:sldId id="292" r:id="rId3"/>
    <p:sldId id="277" r:id="rId4"/>
    <p:sldId id="278" r:id="rId5"/>
    <p:sldId id="280" r:id="rId6"/>
    <p:sldId id="281" r:id="rId7"/>
    <p:sldId id="279" r:id="rId8"/>
    <p:sldId id="283" r:id="rId9"/>
    <p:sldId id="299" r:id="rId10"/>
    <p:sldId id="297" r:id="rId11"/>
    <p:sldId id="298" r:id="rId12"/>
    <p:sldId id="282" r:id="rId13"/>
    <p:sldId id="296" r:id="rId14"/>
    <p:sldId id="295" r:id="rId15"/>
    <p:sldId id="285" r:id="rId16"/>
    <p:sldId id="284" r:id="rId17"/>
    <p:sldId id="286" r:id="rId18"/>
    <p:sldId id="287" r:id="rId19"/>
    <p:sldId id="301" r:id="rId20"/>
    <p:sldId id="288" r:id="rId21"/>
    <p:sldId id="300" r:id="rId22"/>
    <p:sldId id="290" r:id="rId23"/>
    <p:sldId id="291" r:id="rId24"/>
    <p:sldId id="293" r:id="rId2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270" autoAdjust="0"/>
  </p:normalViewPr>
  <p:slideViewPr>
    <p:cSldViewPr snapToGrid="0">
      <p:cViewPr varScale="1">
        <p:scale>
          <a:sx n="90" d="100"/>
          <a:sy n="90" d="100"/>
        </p:scale>
        <p:origin x="204" y="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de" dirty="0"/>
              <a:t>Throughout Germany, but also internationally, there are already </a:t>
            </a:r>
            <a:r>
              <a:rPr lang="de" b="1" dirty="0"/>
              <a:t>numerous decentralized platforms</a:t>
            </a:r>
            <a:r>
              <a:rPr lang="de" dirty="0"/>
              <a:t> for the exchange and joint further development of OER in all areas of education. However, as the number of sources on the web increases, so does the effort that teachers and learners have to find suitable content for their interests. The Open Educational Resources Search Index (OERSI) project addresses this problem by providing a central entry point for searching distributed repositories for Open Educational Resources in higher education. Since the beginning of 2020, the OERSI project has been developed as a jointly initiated and self-financed project by the North Rhine-Westphalia University Library Center (hbz) and the German National Library of Science and Technology (TIB) as open source and has been available since the summer of 2020 as a national, cross-institutional entry point with currently more than 38,000 Open Educational Resources in different languages. The entire development takes place openly on the GitLab platform at https://gitlab.com/oersi.</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de" dirty="0"/>
              <a:t>The </a:t>
            </a:r>
            <a:r>
              <a:rPr lang="de" b="1" dirty="0"/>
              <a:t>modular and flexible technical infrastructure</a:t>
            </a:r>
            <a:r>
              <a:rPr lang="de" dirty="0"/>
              <a:t> for </a:t>
            </a:r>
            <a:r>
              <a:rPr lang="de" b="1" dirty="0"/>
              <a:t>collecting and transforming data</a:t>
            </a:r>
            <a:r>
              <a:rPr lang="de" dirty="0"/>
              <a:t> offers the possibility of </a:t>
            </a:r>
            <a:r>
              <a:rPr lang="de" b="1" dirty="0"/>
              <a:t>integrating a wide variety of sources, provided they have an API or a sitemap</a:t>
            </a:r>
            <a:r>
              <a:rPr lang="de" dirty="0"/>
              <a:t>. In this way, the index is continuously expanded. The integration of new sources is mainly based on the Metafacture framework, a toolkit for processing semi-structured data with a focus on library metadata. It provides a versatile set of tools for reading, writing and transforming data. Beside the integration processes with Metafacture it is also possible to integrate new sources with any other programming language. In addition to centralizing the search offerings, it is also possible to integrate the search and search results into other portals via open interfaces for selected subsets of the OERSI. The state portals of North Rhine-Westphalia (ORCA.nrw) and Lower Saxony (twillo.de) are first examples of this integration.</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de" dirty="0"/>
              <a:t>With the current development, OERSI is aiming for </a:t>
            </a:r>
            <a:r>
              <a:rPr lang="de" b="1" dirty="0"/>
              <a:t>greater international networking</a:t>
            </a:r>
            <a:r>
              <a:rPr lang="de" dirty="0"/>
              <a:t>. In this sense, a mapping of </a:t>
            </a:r>
            <a:r>
              <a:rPr lang="de" b="1" dirty="0"/>
              <a:t>multilingual search terms and a translation of the user interface with controlled vocabularies </a:t>
            </a:r>
            <a:r>
              <a:rPr lang="de" dirty="0"/>
              <a:t>for the search filters is planned for implementation in the coming months. Currently, the search index is already available in German and English with translated vocabularies for subjects and materials. Interested platform operators are invited to participate in the Open Source development and may recommend additional sources for inclusion.</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de" dirty="0"/>
              <a:t>This session will describe the </a:t>
            </a:r>
            <a:r>
              <a:rPr lang="de" b="1" dirty="0"/>
              <a:t>basic functionality of OERSI</a:t>
            </a:r>
            <a:r>
              <a:rPr lang="de" dirty="0"/>
              <a:t>, </a:t>
            </a:r>
            <a:r>
              <a:rPr lang="de" b="1" dirty="0"/>
              <a:t>demonstrate the reuse in other portals</a:t>
            </a:r>
            <a:r>
              <a:rPr lang="de" dirty="0"/>
              <a:t>, and </a:t>
            </a:r>
            <a:r>
              <a:rPr lang="de" b="1" dirty="0"/>
              <a:t>provide insight into the open source development process on GitLab</a:t>
            </a:r>
            <a:r>
              <a:rPr lang="de" dirty="0"/>
              <a:t>. Another point to be demonstrated in this session is the </a:t>
            </a:r>
            <a:r>
              <a:rPr lang="de" b="1" dirty="0"/>
              <a:t>connection of GitLab instances as distributed working environments for collaborative work on Open Educational Resources</a:t>
            </a:r>
            <a:r>
              <a:rPr lang="de" dirty="0"/>
              <a:t>. GitLab can be used to collaboratively create, extend, and publish open educational materials in the form of lessons, courses, presentations, and scripts, and the environment provides numerous opportunities for collaboration in </a:t>
            </a:r>
            <a:r>
              <a:rPr lang="de" b="1" dirty="0"/>
              <a:t>Open Science projects</a:t>
            </a:r>
            <a:r>
              <a:rPr lang="de" dirty="0"/>
              <a:t> in addition to versioning and transparency. With the help of easy to setup templates and support for metadata maintenance, metrics for quality can also be integrated in a simple way. The approaches presented here are still under development but offer great potential for reuse in international projects.</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2690970a9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2690970a9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0337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2690970a9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2690970a9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7063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2690970a9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2690970a9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2056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2690970a9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2690970a9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0442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2690970a9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2690970a9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4858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2690970a9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2690970a9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07074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2690970a9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2690970a9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6465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2affa970e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2affa970e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87719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2690970a9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2690970a9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2154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2affa970eb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2affa970eb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9793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2690970a9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2690970a9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30716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2affa970eb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2affa970eb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74463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2690970a9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2690970a9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62829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2affa970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2affa970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32586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26ef801345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26ef80134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56336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2690970a9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2690970a9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8865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2690970a9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2690970a9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0724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2690970a9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2690970a9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8321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2690970a9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2690970a9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7444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2690970a9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2690970a9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81133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2690970a9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2690970a9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0626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2690970a9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2690970a9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0582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2690970a9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2690970a9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2297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s://gitlab.com/axel-klinger/studienarbeit" TargetMode="External"/><Relationship Id="rId7"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png"/><Relationship Id="rId9"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tib.eu/"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JP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mailto:axel.klinger@tib.eu"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1.png"/><Relationship Id="rId4" Type="http://schemas.openxmlformats.org/officeDocument/2006/relationships/hyperlink" Target="https://creativecommons.org/licenses/by/4.0/deed.de"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twillo.de/" TargetMode="External"/><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hyperlink" Target="https://oersi.or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1.png"/><Relationship Id="rId4" Type="http://schemas.openxmlformats.org/officeDocument/2006/relationships/hyperlink" Target="https://gitlab.com/"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gitlab.com/oersi"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progit/progit2" TargetMode="External"/><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hyperlink" Target="https://docs.github.com/en" TargetMode="Externa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661700"/>
            <a:ext cx="8520600" cy="1422876"/>
          </a:xfrm>
          <a:prstGeom prst="rect">
            <a:avLst/>
          </a:prstGeom>
        </p:spPr>
        <p:txBody>
          <a:bodyPr spcFirstLastPara="1" wrap="square" lIns="91425" tIns="91425" rIns="91425" bIns="91425" anchor="b" anchorCtr="0">
            <a:normAutofit/>
          </a:bodyPr>
          <a:lstStyle/>
          <a:p>
            <a:pPr lvl="0"/>
            <a:r>
              <a:rPr lang="en-US" sz="2800" b="1" dirty="0">
                <a:solidFill>
                  <a:srgbClr val="0D2B5A"/>
                </a:solidFill>
              </a:rPr>
              <a:t>Open Collaboration in Educational </a:t>
            </a:r>
            <a:r>
              <a:rPr lang="en-US" sz="2800" b="1" dirty="0" smtClean="0">
                <a:solidFill>
                  <a:srgbClr val="0D2B5A"/>
                </a:solidFill>
              </a:rPr>
              <a:t>Resources</a:t>
            </a:r>
            <a:br>
              <a:rPr lang="en-US" sz="2800" b="1" dirty="0" smtClean="0">
                <a:solidFill>
                  <a:srgbClr val="0D2B5A"/>
                </a:solidFill>
              </a:rPr>
            </a:br>
            <a:r>
              <a:rPr lang="en-US" sz="2000" b="1" dirty="0" smtClean="0">
                <a:solidFill>
                  <a:srgbClr val="0D2B5A"/>
                </a:solidFill>
              </a:rPr>
              <a:t>What </a:t>
            </a:r>
            <a:r>
              <a:rPr lang="en-US" sz="2000" b="1" dirty="0">
                <a:solidFill>
                  <a:srgbClr val="0D2B5A"/>
                </a:solidFill>
              </a:rPr>
              <a:t>We Can Learn from </a:t>
            </a:r>
            <a:r>
              <a:rPr lang="en-US" sz="2000" b="1" dirty="0" smtClean="0">
                <a:solidFill>
                  <a:srgbClr val="0D2B5A"/>
                </a:solidFill>
              </a:rPr>
              <a:t>Open </a:t>
            </a:r>
            <a:r>
              <a:rPr lang="en-US" sz="2000" b="1" dirty="0">
                <a:solidFill>
                  <a:srgbClr val="0D2B5A"/>
                </a:solidFill>
              </a:rPr>
              <a:t>Source Development</a:t>
            </a:r>
            <a:endParaRPr sz="2000" b="1" dirty="0">
              <a:solidFill>
                <a:srgbClr val="0D2B5A"/>
              </a:solidFill>
            </a:endParaRPr>
          </a:p>
        </p:txBody>
      </p:sp>
      <p:sp>
        <p:nvSpPr>
          <p:cNvPr id="55" name="Google Shape;55;p13"/>
          <p:cNvSpPr txBox="1">
            <a:spLocks noGrp="1"/>
          </p:cNvSpPr>
          <p:nvPr>
            <p:ph type="subTitle" idx="1"/>
          </p:nvPr>
        </p:nvSpPr>
        <p:spPr>
          <a:xfrm>
            <a:off x="1833150" y="3519725"/>
            <a:ext cx="5477700" cy="1569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de" sz="1800" dirty="0"/>
              <a:t>Axel Klinger (TIB) </a:t>
            </a:r>
            <a:endParaRPr sz="1800" dirty="0"/>
          </a:p>
          <a:p>
            <a:pPr marL="0" lvl="0" indent="0" algn="ctr" rtl="0">
              <a:spcBef>
                <a:spcPts val="0"/>
              </a:spcBef>
              <a:spcAft>
                <a:spcPts val="0"/>
              </a:spcAft>
              <a:buNone/>
            </a:pPr>
            <a:r>
              <a:rPr lang="de" sz="1800" dirty="0"/>
              <a:t>Hannover, Germany</a:t>
            </a:r>
            <a:endParaRPr sz="1800" dirty="0"/>
          </a:p>
          <a:p>
            <a:pPr marL="0" lvl="0" indent="0" algn="ctr" rtl="0">
              <a:spcBef>
                <a:spcPts val="0"/>
              </a:spcBef>
              <a:spcAft>
                <a:spcPts val="0"/>
              </a:spcAft>
              <a:buNone/>
            </a:pPr>
            <a:endParaRPr sz="1800" dirty="0"/>
          </a:p>
          <a:p>
            <a:pPr marL="0" lvl="0" indent="0" algn="ctr" rtl="0">
              <a:spcBef>
                <a:spcPts val="0"/>
              </a:spcBef>
              <a:spcAft>
                <a:spcPts val="0"/>
              </a:spcAft>
              <a:buNone/>
            </a:pPr>
            <a:r>
              <a:rPr lang="de" sz="1800" dirty="0"/>
              <a:t>OE Global Conference, </a:t>
            </a:r>
            <a:r>
              <a:rPr lang="de" sz="1800" dirty="0" smtClean="0"/>
              <a:t>18th October 2023</a:t>
            </a:r>
            <a:endParaRPr sz="1800" dirty="0"/>
          </a:p>
        </p:txBody>
      </p:sp>
      <p:pic>
        <p:nvPicPr>
          <p:cNvPr id="56" name="Google Shape;56;p13"/>
          <p:cNvPicPr preferRelativeResize="0"/>
          <p:nvPr/>
        </p:nvPicPr>
        <p:blipFill>
          <a:blip r:embed="rId3">
            <a:alphaModFix/>
          </a:blip>
          <a:stretch>
            <a:fillRect/>
          </a:stretch>
        </p:blipFill>
        <p:spPr>
          <a:xfrm>
            <a:off x="499500" y="555950"/>
            <a:ext cx="2605276" cy="1238575"/>
          </a:xfrm>
          <a:prstGeom prst="rect">
            <a:avLst/>
          </a:prstGeom>
          <a:noFill/>
          <a:ln>
            <a:noFill/>
          </a:ln>
        </p:spPr>
      </p:pic>
      <p:pic>
        <p:nvPicPr>
          <p:cNvPr id="57" name="Google Shape;57;p13"/>
          <p:cNvPicPr preferRelativeResize="0"/>
          <p:nvPr/>
        </p:nvPicPr>
        <p:blipFill>
          <a:blip r:embed="rId4">
            <a:alphaModFix/>
          </a:blip>
          <a:stretch>
            <a:fillRect/>
          </a:stretch>
        </p:blipFill>
        <p:spPr>
          <a:xfrm>
            <a:off x="311700" y="4245175"/>
            <a:ext cx="971550" cy="647700"/>
          </a:xfrm>
          <a:prstGeom prst="rect">
            <a:avLst/>
          </a:prstGeom>
          <a:noFill/>
          <a:ln>
            <a:noFill/>
          </a:ln>
        </p:spPr>
      </p:pic>
      <p:pic>
        <p:nvPicPr>
          <p:cNvPr id="58" name="Google Shape;58;p13"/>
          <p:cNvPicPr preferRelativeResize="0"/>
          <p:nvPr/>
        </p:nvPicPr>
        <p:blipFill>
          <a:blip r:embed="rId5">
            <a:alphaModFix/>
          </a:blip>
          <a:stretch>
            <a:fillRect/>
          </a:stretch>
        </p:blipFill>
        <p:spPr>
          <a:xfrm>
            <a:off x="7491250" y="4311100"/>
            <a:ext cx="1341050" cy="581775"/>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b="1" dirty="0" smtClean="0">
                <a:solidFill>
                  <a:srgbClr val="0D2B5A"/>
                </a:solidFill>
              </a:rPr>
              <a:t>Open Source Development</a:t>
            </a:r>
            <a:endParaRPr b="1" dirty="0">
              <a:solidFill>
                <a:srgbClr val="0D2B5A"/>
              </a:solidFill>
            </a:endParaRPr>
          </a:p>
        </p:txBody>
      </p:sp>
      <p:sp>
        <p:nvSpPr>
          <p:cNvPr id="64" name="Google Shape;64;p14"/>
          <p:cNvSpPr txBox="1">
            <a:spLocks noGrp="1"/>
          </p:cNvSpPr>
          <p:nvPr>
            <p:ph type="body" idx="1"/>
          </p:nvPr>
        </p:nvSpPr>
        <p:spPr>
          <a:xfrm>
            <a:off x="311700" y="1152475"/>
            <a:ext cx="8520600" cy="3777334"/>
          </a:xfrm>
          <a:prstGeom prst="rect">
            <a:avLst/>
          </a:prstGeom>
        </p:spPr>
        <p:txBody>
          <a:bodyPr spcFirstLastPara="1" wrap="square" lIns="91425" tIns="91425" rIns="91425" bIns="91425" anchor="t" anchorCtr="0">
            <a:normAutofit/>
          </a:bodyPr>
          <a:lstStyle/>
          <a:p>
            <a:r>
              <a:rPr lang="en-US" dirty="0"/>
              <a:t>All changes are planned and discussed in issues before they are implemented</a:t>
            </a:r>
            <a:endParaRPr lang="de-DE" dirty="0" smtClean="0"/>
          </a:p>
          <a:p>
            <a:endParaRPr lang="de-DE" dirty="0"/>
          </a:p>
          <a:p>
            <a:endParaRPr lang="de-DE" dirty="0" smtClean="0"/>
          </a:p>
          <a:p>
            <a:endParaRPr lang="de-DE" dirty="0" smtClean="0"/>
          </a:p>
          <a:p>
            <a:endParaRPr lang="de" dirty="0" smtClean="0"/>
          </a:p>
        </p:txBody>
      </p:sp>
      <p:pic>
        <p:nvPicPr>
          <p:cNvPr id="65" name="Google Shape;65;p14"/>
          <p:cNvPicPr preferRelativeResize="0"/>
          <p:nvPr/>
        </p:nvPicPr>
        <p:blipFill>
          <a:blip r:embed="rId3">
            <a:alphaModFix/>
          </a:blip>
          <a:stretch>
            <a:fillRect/>
          </a:stretch>
        </p:blipFill>
        <p:spPr>
          <a:xfrm>
            <a:off x="7297350" y="288000"/>
            <a:ext cx="1534943" cy="729725"/>
          </a:xfrm>
          <a:prstGeom prst="rect">
            <a:avLst/>
          </a:prstGeom>
          <a:noFill/>
          <a:ln>
            <a:noFill/>
          </a:ln>
        </p:spPr>
      </p:pic>
      <p:pic>
        <p:nvPicPr>
          <p:cNvPr id="3" name="Grafik 2"/>
          <p:cNvPicPr>
            <a:picLocks noChangeAspect="1"/>
          </p:cNvPicPr>
          <p:nvPr/>
        </p:nvPicPr>
        <p:blipFill>
          <a:blip r:embed="rId4"/>
          <a:stretch>
            <a:fillRect/>
          </a:stretch>
        </p:blipFill>
        <p:spPr>
          <a:xfrm>
            <a:off x="426668" y="2180290"/>
            <a:ext cx="3759083" cy="2649071"/>
          </a:xfrm>
          <a:prstGeom prst="rect">
            <a:avLst/>
          </a:prstGeom>
          <a:ln>
            <a:noFill/>
          </a:ln>
          <a:effectLst>
            <a:outerShdw blurRad="190500" algn="tl" rotWithShape="0">
              <a:srgbClr val="000000">
                <a:alpha val="70000"/>
              </a:srgbClr>
            </a:outerShdw>
          </a:effectLst>
        </p:spPr>
      </p:pic>
      <p:pic>
        <p:nvPicPr>
          <p:cNvPr id="4" name="Grafik 3"/>
          <p:cNvPicPr>
            <a:picLocks noChangeAspect="1"/>
          </p:cNvPicPr>
          <p:nvPr/>
        </p:nvPicPr>
        <p:blipFill>
          <a:blip r:embed="rId5"/>
          <a:stretch>
            <a:fillRect/>
          </a:stretch>
        </p:blipFill>
        <p:spPr>
          <a:xfrm>
            <a:off x="4572000" y="1759697"/>
            <a:ext cx="4226861" cy="306966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078409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b="1" dirty="0" smtClean="0">
                <a:solidFill>
                  <a:srgbClr val="0D2B5A"/>
                </a:solidFill>
              </a:rPr>
              <a:t>Open Source Development</a:t>
            </a:r>
            <a:endParaRPr b="1" dirty="0">
              <a:solidFill>
                <a:srgbClr val="0D2B5A"/>
              </a:solidFill>
            </a:endParaRPr>
          </a:p>
        </p:txBody>
      </p:sp>
      <p:sp>
        <p:nvSpPr>
          <p:cNvPr id="64" name="Google Shape;64;p14"/>
          <p:cNvSpPr txBox="1">
            <a:spLocks noGrp="1"/>
          </p:cNvSpPr>
          <p:nvPr>
            <p:ph type="body" idx="1"/>
          </p:nvPr>
        </p:nvSpPr>
        <p:spPr>
          <a:xfrm>
            <a:off x="311700" y="1152475"/>
            <a:ext cx="8520600" cy="3777334"/>
          </a:xfrm>
          <a:prstGeom prst="rect">
            <a:avLst/>
          </a:prstGeom>
        </p:spPr>
        <p:txBody>
          <a:bodyPr spcFirstLastPara="1" wrap="square" lIns="91425" tIns="91425" rIns="91425" bIns="91425" anchor="t" anchorCtr="0">
            <a:normAutofit/>
          </a:bodyPr>
          <a:lstStyle/>
          <a:p>
            <a:r>
              <a:rPr lang="de-DE" dirty="0" err="1" smtClean="0"/>
              <a:t>Contribute</a:t>
            </a:r>
            <a:r>
              <a:rPr lang="de-DE" dirty="0" smtClean="0"/>
              <a:t> </a:t>
            </a:r>
            <a:r>
              <a:rPr lang="de-DE" dirty="0" err="1" smtClean="0"/>
              <a:t>to</a:t>
            </a:r>
            <a:r>
              <a:rPr lang="de-DE" dirty="0" smtClean="0"/>
              <a:t> a </a:t>
            </a:r>
            <a:r>
              <a:rPr lang="de-DE" dirty="0" err="1" smtClean="0"/>
              <a:t>project</a:t>
            </a:r>
            <a:endParaRPr lang="de-DE" dirty="0" smtClean="0"/>
          </a:p>
          <a:p>
            <a:pPr lvl="1"/>
            <a:r>
              <a:rPr lang="de-DE" dirty="0" smtClean="0"/>
              <a:t>Follow </a:t>
            </a:r>
            <a:r>
              <a:rPr lang="de-DE" dirty="0" err="1" smtClean="0"/>
              <a:t>contribution</a:t>
            </a:r>
            <a:r>
              <a:rPr lang="de-DE" dirty="0" smtClean="0"/>
              <a:t> </a:t>
            </a:r>
            <a:r>
              <a:rPr lang="de-DE" dirty="0" err="1" smtClean="0"/>
              <a:t>guidelines</a:t>
            </a:r>
            <a:r>
              <a:rPr lang="de-DE" dirty="0" smtClean="0"/>
              <a:t> </a:t>
            </a:r>
            <a:r>
              <a:rPr lang="de-DE" dirty="0" err="1" smtClean="0"/>
              <a:t>of</a:t>
            </a:r>
            <a:r>
              <a:rPr lang="de-DE" dirty="0" smtClean="0"/>
              <a:t> a </a:t>
            </a:r>
            <a:r>
              <a:rPr lang="de-DE" dirty="0" err="1" smtClean="0"/>
              <a:t>project</a:t>
            </a:r>
            <a:r>
              <a:rPr lang="de-DE" dirty="0" smtClean="0"/>
              <a:t> </a:t>
            </a:r>
            <a:r>
              <a:rPr lang="de-DE" dirty="0" err="1" smtClean="0"/>
              <a:t>if</a:t>
            </a:r>
            <a:r>
              <a:rPr lang="de-DE" dirty="0" smtClean="0"/>
              <a:t> </a:t>
            </a:r>
            <a:r>
              <a:rPr lang="de-DE" dirty="0" err="1" smtClean="0"/>
              <a:t>they</a:t>
            </a:r>
            <a:r>
              <a:rPr lang="de-DE" dirty="0" smtClean="0"/>
              <a:t> </a:t>
            </a:r>
            <a:r>
              <a:rPr lang="de-DE" dirty="0" err="1" smtClean="0"/>
              <a:t>exist</a:t>
            </a:r>
            <a:r>
              <a:rPr lang="de-DE" dirty="0" smtClean="0"/>
              <a:t> </a:t>
            </a:r>
          </a:p>
          <a:p>
            <a:pPr lvl="1"/>
            <a:r>
              <a:rPr lang="de-DE" dirty="0" smtClean="0"/>
              <a:t>Start </a:t>
            </a:r>
            <a:r>
              <a:rPr lang="de-DE" dirty="0" err="1" smtClean="0"/>
              <a:t>with</a:t>
            </a:r>
            <a:r>
              <a:rPr lang="de-DE" dirty="0" smtClean="0"/>
              <a:t> </a:t>
            </a:r>
            <a:r>
              <a:rPr lang="de-DE" dirty="0" err="1" smtClean="0"/>
              <a:t>discussion</a:t>
            </a:r>
            <a:r>
              <a:rPr lang="de-DE" dirty="0" smtClean="0"/>
              <a:t> in </a:t>
            </a:r>
            <a:r>
              <a:rPr lang="de-DE" dirty="0" err="1" smtClean="0"/>
              <a:t>issue</a:t>
            </a:r>
            <a:endParaRPr lang="de-DE" dirty="0" smtClean="0"/>
          </a:p>
          <a:p>
            <a:pPr lvl="1"/>
            <a:r>
              <a:rPr lang="de-DE" dirty="0" err="1" smtClean="0"/>
              <a:t>Fork</a:t>
            </a:r>
            <a:r>
              <a:rPr lang="de-DE" dirty="0" smtClean="0"/>
              <a:t>, </a:t>
            </a:r>
            <a:r>
              <a:rPr lang="de-DE" dirty="0" err="1" smtClean="0"/>
              <a:t>edit</a:t>
            </a:r>
            <a:r>
              <a:rPr lang="de-DE" dirty="0" smtClean="0"/>
              <a:t> </a:t>
            </a:r>
            <a:r>
              <a:rPr lang="de-DE" dirty="0" err="1" smtClean="0"/>
              <a:t>and</a:t>
            </a:r>
            <a:r>
              <a:rPr lang="de-DE" dirty="0" smtClean="0"/>
              <a:t> </a:t>
            </a:r>
            <a:r>
              <a:rPr lang="de-DE" dirty="0" err="1" smtClean="0"/>
              <a:t>provide</a:t>
            </a:r>
            <a:r>
              <a:rPr lang="de-DE" dirty="0" smtClean="0"/>
              <a:t> </a:t>
            </a:r>
            <a:r>
              <a:rPr lang="de-DE" dirty="0" err="1" smtClean="0"/>
              <a:t>change</a:t>
            </a:r>
            <a:r>
              <a:rPr lang="de-DE" dirty="0" smtClean="0"/>
              <a:t> </a:t>
            </a:r>
            <a:br>
              <a:rPr lang="de-DE" dirty="0" smtClean="0"/>
            </a:br>
            <a:r>
              <a:rPr lang="de-DE" dirty="0" err="1" smtClean="0"/>
              <a:t>as</a:t>
            </a:r>
            <a:r>
              <a:rPr lang="de-DE" dirty="0" smtClean="0"/>
              <a:t> Pull-Request</a:t>
            </a:r>
          </a:p>
          <a:p>
            <a:endParaRPr lang="de-DE" dirty="0"/>
          </a:p>
          <a:p>
            <a:endParaRPr lang="de-DE" dirty="0" smtClean="0"/>
          </a:p>
          <a:p>
            <a:endParaRPr lang="de-DE" dirty="0" smtClean="0"/>
          </a:p>
          <a:p>
            <a:endParaRPr lang="de" dirty="0" smtClean="0"/>
          </a:p>
        </p:txBody>
      </p:sp>
      <p:pic>
        <p:nvPicPr>
          <p:cNvPr id="65" name="Google Shape;65;p14"/>
          <p:cNvPicPr preferRelativeResize="0"/>
          <p:nvPr/>
        </p:nvPicPr>
        <p:blipFill>
          <a:blip r:embed="rId3">
            <a:alphaModFix/>
          </a:blip>
          <a:stretch>
            <a:fillRect/>
          </a:stretch>
        </p:blipFill>
        <p:spPr>
          <a:xfrm>
            <a:off x="7297350" y="288000"/>
            <a:ext cx="1534943" cy="729725"/>
          </a:xfrm>
          <a:prstGeom prst="rect">
            <a:avLst/>
          </a:prstGeom>
          <a:noFill/>
          <a:ln>
            <a:noFill/>
          </a:ln>
        </p:spPr>
      </p:pic>
      <p:pic>
        <p:nvPicPr>
          <p:cNvPr id="2" name="Grafik 1"/>
          <p:cNvPicPr>
            <a:picLocks noChangeAspect="1"/>
          </p:cNvPicPr>
          <p:nvPr/>
        </p:nvPicPr>
        <p:blipFill>
          <a:blip r:embed="rId4"/>
          <a:stretch>
            <a:fillRect/>
          </a:stretch>
        </p:blipFill>
        <p:spPr>
          <a:xfrm>
            <a:off x="4642458" y="2111011"/>
            <a:ext cx="3807890" cy="2749923"/>
          </a:xfrm>
          <a:prstGeom prst="rect">
            <a:avLst/>
          </a:prstGeom>
          <a:ln>
            <a:noFill/>
          </a:ln>
          <a:effectLst>
            <a:outerShdw blurRad="190500" algn="tl" rotWithShape="0">
              <a:srgbClr val="000000">
                <a:alpha val="70000"/>
              </a:srgbClr>
            </a:outerShdw>
          </a:effectLst>
        </p:spPr>
      </p:pic>
      <p:pic>
        <p:nvPicPr>
          <p:cNvPr id="5" name="Grafik 4"/>
          <p:cNvPicPr>
            <a:picLocks noChangeAspect="1"/>
          </p:cNvPicPr>
          <p:nvPr/>
        </p:nvPicPr>
        <p:blipFill>
          <a:blip r:embed="rId5"/>
          <a:stretch>
            <a:fillRect/>
          </a:stretch>
        </p:blipFill>
        <p:spPr>
          <a:xfrm>
            <a:off x="680112" y="2721240"/>
            <a:ext cx="2970763" cy="213969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955811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b="1" dirty="0" smtClean="0">
                <a:solidFill>
                  <a:srgbClr val="0D2B5A"/>
                </a:solidFill>
              </a:rPr>
              <a:t>Open Source Development</a:t>
            </a:r>
            <a:endParaRPr b="1" dirty="0">
              <a:solidFill>
                <a:srgbClr val="0D2B5A"/>
              </a:solidFill>
            </a:endParaRPr>
          </a:p>
        </p:txBody>
      </p:sp>
      <p:sp>
        <p:nvSpPr>
          <p:cNvPr id="64" name="Google Shape;64;p14"/>
          <p:cNvSpPr txBox="1">
            <a:spLocks noGrp="1"/>
          </p:cNvSpPr>
          <p:nvPr>
            <p:ph type="body" idx="1"/>
          </p:nvPr>
        </p:nvSpPr>
        <p:spPr>
          <a:xfrm>
            <a:off x="311700" y="1152475"/>
            <a:ext cx="8520600" cy="3777334"/>
          </a:xfrm>
          <a:prstGeom prst="rect">
            <a:avLst/>
          </a:prstGeom>
        </p:spPr>
        <p:txBody>
          <a:bodyPr spcFirstLastPara="1" wrap="square" lIns="91425" tIns="91425" rIns="91425" bIns="91425" anchor="t" anchorCtr="0">
            <a:normAutofit/>
          </a:bodyPr>
          <a:lstStyle/>
          <a:p>
            <a:r>
              <a:rPr lang="de-DE" dirty="0" smtClean="0"/>
              <a:t>Manage </a:t>
            </a:r>
            <a:r>
              <a:rPr lang="de-DE" dirty="0" err="1" smtClean="0"/>
              <a:t>and</a:t>
            </a:r>
            <a:r>
              <a:rPr lang="de-DE" dirty="0" smtClean="0"/>
              <a:t> </a:t>
            </a:r>
            <a:r>
              <a:rPr lang="de-DE" dirty="0" err="1" smtClean="0"/>
              <a:t>compare</a:t>
            </a:r>
            <a:r>
              <a:rPr lang="de-DE" dirty="0" smtClean="0"/>
              <a:t> </a:t>
            </a:r>
            <a:r>
              <a:rPr lang="de-DE" dirty="0" err="1" smtClean="0"/>
              <a:t>versions</a:t>
            </a:r>
            <a:r>
              <a:rPr lang="de-DE" dirty="0"/>
              <a:t/>
            </a:r>
            <a:br>
              <a:rPr lang="de-DE" dirty="0"/>
            </a:br>
            <a:r>
              <a:rPr lang="de-DE" dirty="0" smtClean="0"/>
              <a:t>-&gt; Tags -&gt; Releases</a:t>
            </a:r>
          </a:p>
          <a:p>
            <a:endParaRPr lang="de-DE" dirty="0"/>
          </a:p>
          <a:p>
            <a:endParaRPr lang="de-DE" dirty="0" smtClean="0"/>
          </a:p>
          <a:p>
            <a:endParaRPr lang="de-DE" dirty="0" smtClean="0"/>
          </a:p>
          <a:p>
            <a:endParaRPr lang="de" dirty="0" smtClean="0"/>
          </a:p>
        </p:txBody>
      </p:sp>
      <p:pic>
        <p:nvPicPr>
          <p:cNvPr id="65" name="Google Shape;65;p14"/>
          <p:cNvPicPr preferRelativeResize="0"/>
          <p:nvPr/>
        </p:nvPicPr>
        <p:blipFill>
          <a:blip r:embed="rId3">
            <a:alphaModFix/>
          </a:blip>
          <a:stretch>
            <a:fillRect/>
          </a:stretch>
        </p:blipFill>
        <p:spPr>
          <a:xfrm>
            <a:off x="7297350" y="288000"/>
            <a:ext cx="1534943" cy="729725"/>
          </a:xfrm>
          <a:prstGeom prst="rect">
            <a:avLst/>
          </a:prstGeom>
          <a:noFill/>
          <a:ln>
            <a:noFill/>
          </a:ln>
        </p:spPr>
      </p:pic>
      <p:pic>
        <p:nvPicPr>
          <p:cNvPr id="3" name="Grafik 2"/>
          <p:cNvPicPr>
            <a:picLocks noChangeAspect="1"/>
          </p:cNvPicPr>
          <p:nvPr/>
        </p:nvPicPr>
        <p:blipFill>
          <a:blip r:embed="rId4"/>
          <a:stretch>
            <a:fillRect/>
          </a:stretch>
        </p:blipFill>
        <p:spPr>
          <a:xfrm>
            <a:off x="727286" y="2278891"/>
            <a:ext cx="3249640" cy="2650918"/>
          </a:xfrm>
          <a:prstGeom prst="rect">
            <a:avLst/>
          </a:prstGeom>
          <a:ln>
            <a:noFill/>
          </a:ln>
          <a:effectLst>
            <a:outerShdw blurRad="190500" algn="tl" rotWithShape="0">
              <a:srgbClr val="000000">
                <a:alpha val="70000"/>
              </a:srgbClr>
            </a:outerShdw>
          </a:effectLst>
        </p:spPr>
      </p:pic>
      <p:pic>
        <p:nvPicPr>
          <p:cNvPr id="4" name="Grafik 3"/>
          <p:cNvPicPr>
            <a:picLocks noChangeAspect="1"/>
          </p:cNvPicPr>
          <p:nvPr/>
        </p:nvPicPr>
        <p:blipFill>
          <a:blip r:embed="rId5"/>
          <a:stretch>
            <a:fillRect/>
          </a:stretch>
        </p:blipFill>
        <p:spPr>
          <a:xfrm>
            <a:off x="4572000" y="1250572"/>
            <a:ext cx="3230654" cy="2597568"/>
          </a:xfrm>
          <a:prstGeom prst="rect">
            <a:avLst/>
          </a:prstGeom>
          <a:ln>
            <a:noFill/>
          </a:ln>
          <a:effectLst>
            <a:outerShdw blurRad="190500" algn="tl" rotWithShape="0">
              <a:srgbClr val="000000">
                <a:alpha val="70000"/>
              </a:srgbClr>
            </a:outerShdw>
          </a:effectLst>
        </p:spPr>
      </p:pic>
      <p:pic>
        <p:nvPicPr>
          <p:cNvPr id="5" name="Grafik 4"/>
          <p:cNvPicPr>
            <a:picLocks noChangeAspect="1"/>
          </p:cNvPicPr>
          <p:nvPr/>
        </p:nvPicPr>
        <p:blipFill>
          <a:blip r:embed="rId6"/>
          <a:stretch>
            <a:fillRect/>
          </a:stretch>
        </p:blipFill>
        <p:spPr>
          <a:xfrm>
            <a:off x="4392511" y="2938539"/>
            <a:ext cx="3937625" cy="1991270"/>
          </a:xfrm>
          <a:prstGeom prst="rect">
            <a:avLst/>
          </a:prstGeom>
          <a:ln>
            <a:noFill/>
          </a:ln>
          <a:effectLst>
            <a:outerShdw blurRad="190500" algn="tl" rotWithShape="0">
              <a:srgbClr val="000000">
                <a:alpha val="70000"/>
              </a:srgbClr>
            </a:outerShdw>
          </a:effectLst>
        </p:spPr>
      </p:pic>
      <p:pic>
        <p:nvPicPr>
          <p:cNvPr id="6" name="Grafik 5"/>
          <p:cNvPicPr>
            <a:picLocks noChangeAspect="1"/>
          </p:cNvPicPr>
          <p:nvPr/>
        </p:nvPicPr>
        <p:blipFill>
          <a:blip r:embed="rId7"/>
          <a:stretch>
            <a:fillRect/>
          </a:stretch>
        </p:blipFill>
        <p:spPr>
          <a:xfrm>
            <a:off x="425707" y="1876848"/>
            <a:ext cx="980072" cy="53458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510860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b="1" dirty="0" smtClean="0">
                <a:solidFill>
                  <a:srgbClr val="0D2B5A"/>
                </a:solidFill>
              </a:rPr>
              <a:t>Open Source Development</a:t>
            </a:r>
            <a:endParaRPr b="1" dirty="0">
              <a:solidFill>
                <a:srgbClr val="0D2B5A"/>
              </a:solidFill>
            </a:endParaRPr>
          </a:p>
        </p:txBody>
      </p:sp>
      <p:sp>
        <p:nvSpPr>
          <p:cNvPr id="64" name="Google Shape;64;p14"/>
          <p:cNvSpPr txBox="1">
            <a:spLocks noGrp="1"/>
          </p:cNvSpPr>
          <p:nvPr>
            <p:ph type="body" idx="1"/>
          </p:nvPr>
        </p:nvSpPr>
        <p:spPr>
          <a:xfrm>
            <a:off x="311700" y="1152475"/>
            <a:ext cx="8520600" cy="3777334"/>
          </a:xfrm>
          <a:prstGeom prst="rect">
            <a:avLst/>
          </a:prstGeom>
        </p:spPr>
        <p:txBody>
          <a:bodyPr spcFirstLastPara="1" wrap="square" lIns="91425" tIns="91425" rIns="91425" bIns="91425" anchor="t" anchorCtr="0">
            <a:normAutofit/>
          </a:bodyPr>
          <a:lstStyle/>
          <a:p>
            <a:r>
              <a:rPr lang="de-DE" dirty="0" err="1" smtClean="0"/>
              <a:t>How</a:t>
            </a:r>
            <a:r>
              <a:rPr lang="de-DE" dirty="0" smtClean="0"/>
              <a:t> </a:t>
            </a:r>
            <a:r>
              <a:rPr lang="de-DE" dirty="0" err="1" smtClean="0"/>
              <a:t>many</a:t>
            </a:r>
            <a:r>
              <a:rPr lang="de-DE" dirty="0" smtClean="0"/>
              <a:t> </a:t>
            </a:r>
            <a:r>
              <a:rPr lang="de-DE" dirty="0" err="1" smtClean="0"/>
              <a:t>people</a:t>
            </a:r>
            <a:r>
              <a:rPr lang="de-DE" dirty="0" smtClean="0"/>
              <a:t> </a:t>
            </a:r>
            <a:r>
              <a:rPr lang="de-DE" dirty="0" err="1" smtClean="0"/>
              <a:t>are</a:t>
            </a:r>
            <a:r>
              <a:rPr lang="de-DE" dirty="0" smtClean="0"/>
              <a:t> </a:t>
            </a:r>
            <a:r>
              <a:rPr lang="de-DE" dirty="0" err="1" smtClean="0"/>
              <a:t>interested</a:t>
            </a:r>
            <a:r>
              <a:rPr lang="de-DE" dirty="0" smtClean="0"/>
              <a:t> in </a:t>
            </a:r>
            <a:r>
              <a:rPr lang="de-DE" dirty="0" err="1" smtClean="0"/>
              <a:t>your</a:t>
            </a:r>
            <a:r>
              <a:rPr lang="de-DE" dirty="0" smtClean="0"/>
              <a:t> </a:t>
            </a:r>
            <a:r>
              <a:rPr lang="de-DE" dirty="0" err="1" smtClean="0"/>
              <a:t>work</a:t>
            </a:r>
            <a:endParaRPr lang="de-DE" dirty="0" smtClean="0"/>
          </a:p>
          <a:p>
            <a:endParaRPr lang="de-DE" dirty="0"/>
          </a:p>
          <a:p>
            <a:endParaRPr lang="de-DE" dirty="0" smtClean="0"/>
          </a:p>
          <a:p>
            <a:endParaRPr lang="de-DE" dirty="0" smtClean="0"/>
          </a:p>
          <a:p>
            <a:r>
              <a:rPr lang="de" dirty="0" smtClean="0"/>
              <a:t>Insights e.g. activity over time</a:t>
            </a:r>
          </a:p>
        </p:txBody>
      </p:sp>
      <p:pic>
        <p:nvPicPr>
          <p:cNvPr id="65" name="Google Shape;65;p14"/>
          <p:cNvPicPr preferRelativeResize="0"/>
          <p:nvPr/>
        </p:nvPicPr>
        <p:blipFill>
          <a:blip r:embed="rId3">
            <a:alphaModFix/>
          </a:blip>
          <a:stretch>
            <a:fillRect/>
          </a:stretch>
        </p:blipFill>
        <p:spPr>
          <a:xfrm>
            <a:off x="7297350" y="288000"/>
            <a:ext cx="1534943" cy="729725"/>
          </a:xfrm>
          <a:prstGeom prst="rect">
            <a:avLst/>
          </a:prstGeom>
          <a:noFill/>
          <a:ln>
            <a:noFill/>
          </a:ln>
        </p:spPr>
      </p:pic>
      <p:pic>
        <p:nvPicPr>
          <p:cNvPr id="2" name="Grafik 1"/>
          <p:cNvPicPr>
            <a:picLocks noChangeAspect="1"/>
          </p:cNvPicPr>
          <p:nvPr/>
        </p:nvPicPr>
        <p:blipFill>
          <a:blip r:embed="rId4"/>
          <a:stretch>
            <a:fillRect/>
          </a:stretch>
        </p:blipFill>
        <p:spPr>
          <a:xfrm>
            <a:off x="3080467" y="1704789"/>
            <a:ext cx="4448796" cy="457264"/>
          </a:xfrm>
          <a:prstGeom prst="rect">
            <a:avLst/>
          </a:prstGeom>
          <a:ln>
            <a:noFill/>
          </a:ln>
          <a:effectLst>
            <a:outerShdw blurRad="190500" algn="tl" rotWithShape="0">
              <a:srgbClr val="000000">
                <a:alpha val="70000"/>
              </a:srgbClr>
            </a:outerShdw>
          </a:effectLst>
        </p:spPr>
      </p:pic>
      <p:pic>
        <p:nvPicPr>
          <p:cNvPr id="3" name="Grafik 2"/>
          <p:cNvPicPr>
            <a:picLocks noChangeAspect="1"/>
          </p:cNvPicPr>
          <p:nvPr/>
        </p:nvPicPr>
        <p:blipFill>
          <a:blip r:embed="rId5"/>
          <a:stretch>
            <a:fillRect/>
          </a:stretch>
        </p:blipFill>
        <p:spPr>
          <a:xfrm>
            <a:off x="4262867" y="2458060"/>
            <a:ext cx="3834878" cy="25240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833230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b="1" dirty="0" smtClean="0">
                <a:solidFill>
                  <a:srgbClr val="0D2B5A"/>
                </a:solidFill>
              </a:rPr>
              <a:t>Open Source Development</a:t>
            </a:r>
            <a:endParaRPr b="1" dirty="0">
              <a:solidFill>
                <a:srgbClr val="0D2B5A"/>
              </a:solidFill>
            </a:endParaRPr>
          </a:p>
        </p:txBody>
      </p:sp>
      <p:sp>
        <p:nvSpPr>
          <p:cNvPr id="64" name="Google Shape;64;p14"/>
          <p:cNvSpPr txBox="1">
            <a:spLocks noGrp="1"/>
          </p:cNvSpPr>
          <p:nvPr>
            <p:ph type="body" idx="1"/>
          </p:nvPr>
        </p:nvSpPr>
        <p:spPr>
          <a:xfrm>
            <a:off x="311700" y="1152475"/>
            <a:ext cx="8520600" cy="3777334"/>
          </a:xfrm>
          <a:prstGeom prst="rect">
            <a:avLst/>
          </a:prstGeom>
        </p:spPr>
        <p:txBody>
          <a:bodyPr spcFirstLastPara="1" wrap="square" lIns="91425" tIns="91425" rIns="91425" bIns="91425" anchor="t" anchorCtr="0">
            <a:normAutofit/>
          </a:bodyPr>
          <a:lstStyle/>
          <a:p>
            <a:r>
              <a:rPr lang="de-DE" dirty="0" err="1" smtClean="0"/>
              <a:t>Example</a:t>
            </a:r>
            <a:r>
              <a:rPr lang="de-DE" dirty="0" smtClean="0"/>
              <a:t> </a:t>
            </a:r>
            <a:r>
              <a:rPr lang="de-DE" dirty="0" err="1" smtClean="0"/>
              <a:t>of</a:t>
            </a:r>
            <a:r>
              <a:rPr lang="de-DE" dirty="0" smtClean="0"/>
              <a:t> „Pro </a:t>
            </a:r>
            <a:r>
              <a:rPr lang="de-DE" dirty="0" err="1" smtClean="0"/>
              <a:t>Git</a:t>
            </a:r>
            <a:r>
              <a:rPr lang="de-DE" dirty="0" smtClean="0"/>
              <a:t>“ </a:t>
            </a:r>
            <a:r>
              <a:rPr lang="de-DE" dirty="0" err="1" smtClean="0"/>
              <a:t>shows</a:t>
            </a:r>
            <a:r>
              <a:rPr lang="de-DE" dirty="0" smtClean="0"/>
              <a:t> a </a:t>
            </a:r>
            <a:r>
              <a:rPr lang="de-DE" dirty="0" err="1" smtClean="0"/>
              <a:t>great</a:t>
            </a:r>
            <a:r>
              <a:rPr lang="de-DE" dirty="0" smtClean="0"/>
              <a:t> </a:t>
            </a:r>
            <a:r>
              <a:rPr lang="de-DE" dirty="0" err="1" smtClean="0"/>
              <a:t>approach</a:t>
            </a:r>
            <a:r>
              <a:rPr lang="de-DE" dirty="0" smtClean="0"/>
              <a:t> </a:t>
            </a:r>
            <a:r>
              <a:rPr lang="de-DE" dirty="0" err="1" smtClean="0"/>
              <a:t>for</a:t>
            </a:r>
            <a:r>
              <a:rPr lang="de-DE" dirty="0" smtClean="0"/>
              <a:t> </a:t>
            </a:r>
            <a:br>
              <a:rPr lang="de-DE" dirty="0" smtClean="0"/>
            </a:br>
            <a:r>
              <a:rPr lang="de-DE" dirty="0" err="1" smtClean="0"/>
              <a:t>collaboration</a:t>
            </a:r>
            <a:r>
              <a:rPr lang="de-DE" dirty="0" smtClean="0"/>
              <a:t> on Open </a:t>
            </a:r>
            <a:r>
              <a:rPr lang="de-DE" dirty="0" err="1" smtClean="0"/>
              <a:t>Textbooks</a:t>
            </a:r>
            <a:endParaRPr lang="de-DE" dirty="0" smtClean="0"/>
          </a:p>
          <a:p>
            <a:endParaRPr lang="de-DE" dirty="0"/>
          </a:p>
          <a:p>
            <a:r>
              <a:rPr lang="de-DE" dirty="0" smtClean="0"/>
              <a:t>… </a:t>
            </a:r>
            <a:r>
              <a:rPr lang="en-US" dirty="0"/>
              <a:t>but it's too complicated for beginners to get into </a:t>
            </a:r>
            <a:r>
              <a:rPr lang="en-US" dirty="0" smtClean="0"/>
              <a:t/>
            </a:r>
            <a:br>
              <a:rPr lang="en-US" dirty="0" smtClean="0"/>
            </a:br>
            <a:r>
              <a:rPr lang="en-US" dirty="0" smtClean="0"/>
              <a:t>collaborative </a:t>
            </a:r>
            <a:r>
              <a:rPr lang="en-US" dirty="0"/>
              <a:t>textbook creation and editing with </a:t>
            </a:r>
            <a:r>
              <a:rPr lang="en-US" dirty="0" smtClean="0"/>
              <a:t>GitHub</a:t>
            </a:r>
          </a:p>
          <a:p>
            <a:endParaRPr lang="en-US" dirty="0"/>
          </a:p>
          <a:p>
            <a:r>
              <a:rPr lang="en-US" dirty="0" smtClean="0"/>
              <a:t>Our approach</a:t>
            </a:r>
          </a:p>
          <a:p>
            <a:pPr lvl="1"/>
            <a:r>
              <a:rPr lang="en-US" sz="1800" dirty="0" smtClean="0"/>
              <a:t>Create easy to use template</a:t>
            </a:r>
          </a:p>
          <a:p>
            <a:pPr lvl="1"/>
            <a:r>
              <a:rPr lang="en-US" sz="1800" dirty="0" smtClean="0"/>
              <a:t>Provide an Quick Start tutorial </a:t>
            </a:r>
            <a:endParaRPr lang="de-DE" sz="1800" dirty="0" smtClean="0"/>
          </a:p>
          <a:p>
            <a:endParaRPr lang="de" dirty="0" smtClean="0"/>
          </a:p>
        </p:txBody>
      </p:sp>
      <p:pic>
        <p:nvPicPr>
          <p:cNvPr id="65" name="Google Shape;65;p14"/>
          <p:cNvPicPr preferRelativeResize="0"/>
          <p:nvPr/>
        </p:nvPicPr>
        <p:blipFill>
          <a:blip r:embed="rId3">
            <a:alphaModFix/>
          </a:blip>
          <a:stretch>
            <a:fillRect/>
          </a:stretch>
        </p:blipFill>
        <p:spPr>
          <a:xfrm>
            <a:off x="7297350" y="288000"/>
            <a:ext cx="1534943" cy="729725"/>
          </a:xfrm>
          <a:prstGeom prst="rect">
            <a:avLst/>
          </a:prstGeom>
          <a:noFill/>
          <a:ln>
            <a:noFill/>
          </a:ln>
        </p:spPr>
      </p:pic>
    </p:spTree>
    <p:extLst>
      <p:ext uri="{BB962C8B-B14F-4D97-AF65-F5344CB8AC3E}">
        <p14:creationId xmlns:p14="http://schemas.microsoft.com/office/powerpoint/2010/main" val="40738325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lvl="0"/>
            <a:r>
              <a:rPr lang="de" b="1" dirty="0" smtClean="0">
                <a:solidFill>
                  <a:srgbClr val="0D2B5A"/>
                </a:solidFill>
              </a:rPr>
              <a:t>OER GitHub Template</a:t>
            </a:r>
            <a:endParaRPr b="1" dirty="0">
              <a:solidFill>
                <a:srgbClr val="0D2B5A"/>
              </a:solidFill>
            </a:endParaRPr>
          </a:p>
        </p:txBody>
      </p:sp>
      <p:sp>
        <p:nvSpPr>
          <p:cNvPr id="64" name="Google Shape;64;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r>
              <a:rPr lang="de-DE" dirty="0" smtClean="0"/>
              <a:t>A </a:t>
            </a:r>
            <a:r>
              <a:rPr lang="de-DE" dirty="0" err="1" smtClean="0"/>
              <a:t>GitHub</a:t>
            </a:r>
            <a:r>
              <a:rPr lang="de-DE" dirty="0" smtClean="0"/>
              <a:t> </a:t>
            </a:r>
            <a:r>
              <a:rPr lang="de-DE" dirty="0" err="1" smtClean="0"/>
              <a:t>template</a:t>
            </a:r>
            <a:r>
              <a:rPr lang="de-DE" dirty="0" smtClean="0"/>
              <a:t> </a:t>
            </a:r>
            <a:r>
              <a:rPr lang="de-DE" dirty="0" err="1" smtClean="0"/>
              <a:t>is</a:t>
            </a:r>
            <a:r>
              <a:rPr lang="de-DE" dirty="0" smtClean="0"/>
              <a:t> a </a:t>
            </a:r>
            <a:r>
              <a:rPr lang="de-DE" dirty="0" err="1" smtClean="0"/>
              <a:t>repository</a:t>
            </a:r>
            <a:r>
              <a:rPr lang="de-DE" dirty="0" smtClean="0"/>
              <a:t> </a:t>
            </a:r>
            <a:r>
              <a:rPr lang="de-DE" dirty="0" err="1" smtClean="0"/>
              <a:t>that</a:t>
            </a:r>
            <a:r>
              <a:rPr lang="de-DE" dirty="0" smtClean="0"/>
              <a:t> </a:t>
            </a:r>
            <a:r>
              <a:rPr lang="de-DE" dirty="0" err="1" smtClean="0"/>
              <a:t>can</a:t>
            </a:r>
            <a:r>
              <a:rPr lang="de-DE" dirty="0" smtClean="0"/>
              <a:t> </a:t>
            </a:r>
            <a:r>
              <a:rPr lang="de-DE" dirty="0" err="1" smtClean="0"/>
              <a:t>be</a:t>
            </a:r>
            <a:r>
              <a:rPr lang="de-DE" dirty="0" smtClean="0"/>
              <a:t> </a:t>
            </a:r>
            <a:r>
              <a:rPr lang="de-DE" dirty="0" err="1" smtClean="0"/>
              <a:t>reused</a:t>
            </a:r>
            <a:r>
              <a:rPr lang="de-DE" dirty="0" smtClean="0"/>
              <a:t> </a:t>
            </a:r>
            <a:r>
              <a:rPr lang="de-DE" dirty="0" err="1" smtClean="0"/>
              <a:t>for</a:t>
            </a:r>
            <a:r>
              <a:rPr lang="de-DE" dirty="0" smtClean="0"/>
              <a:t> </a:t>
            </a:r>
            <a:r>
              <a:rPr lang="de-DE" dirty="0" err="1" smtClean="0"/>
              <a:t>new</a:t>
            </a:r>
            <a:r>
              <a:rPr lang="de-DE" dirty="0" smtClean="0"/>
              <a:t> </a:t>
            </a:r>
            <a:r>
              <a:rPr lang="de-DE" dirty="0" err="1" smtClean="0"/>
              <a:t>repositories</a:t>
            </a:r>
            <a:endParaRPr lang="de-DE" dirty="0" smtClean="0"/>
          </a:p>
          <a:p>
            <a:pPr lvl="1"/>
            <a:r>
              <a:rPr lang="de-DE" dirty="0" smtClean="0"/>
              <a:t>Basic </a:t>
            </a:r>
            <a:r>
              <a:rPr lang="de-DE" dirty="0" err="1" smtClean="0"/>
              <a:t>structure</a:t>
            </a:r>
            <a:r>
              <a:rPr lang="de-DE" dirty="0" smtClean="0"/>
              <a:t> </a:t>
            </a:r>
            <a:r>
              <a:rPr lang="de-DE" dirty="0" err="1" smtClean="0"/>
              <a:t>for</a:t>
            </a:r>
            <a:r>
              <a:rPr lang="de-DE" dirty="0" smtClean="0"/>
              <a:t> a </a:t>
            </a:r>
            <a:r>
              <a:rPr lang="de-DE" dirty="0" err="1" smtClean="0"/>
              <a:t>textbook</a:t>
            </a:r>
            <a:r>
              <a:rPr lang="de-DE" dirty="0" smtClean="0"/>
              <a:t> </a:t>
            </a:r>
            <a:r>
              <a:rPr lang="de-DE" dirty="0" err="1" smtClean="0"/>
              <a:t>repository</a:t>
            </a:r>
            <a:r>
              <a:rPr lang="de-DE" dirty="0" smtClean="0"/>
              <a:t> (</a:t>
            </a:r>
            <a:r>
              <a:rPr lang="de-DE" dirty="0" err="1" smtClean="0"/>
              <a:t>project</a:t>
            </a:r>
            <a:r>
              <a:rPr lang="de-DE" dirty="0" smtClean="0"/>
              <a:t>)</a:t>
            </a:r>
          </a:p>
          <a:p>
            <a:pPr lvl="1"/>
            <a:r>
              <a:rPr lang="de-DE" dirty="0" err="1" smtClean="0"/>
              <a:t>Similar</a:t>
            </a:r>
            <a:r>
              <a:rPr lang="de-DE" dirty="0" smtClean="0"/>
              <a:t> </a:t>
            </a:r>
            <a:r>
              <a:rPr lang="de-DE" dirty="0" err="1" smtClean="0"/>
              <a:t>to</a:t>
            </a:r>
            <a:r>
              <a:rPr lang="de-DE" dirty="0" smtClean="0"/>
              <a:t> „Pro </a:t>
            </a:r>
            <a:r>
              <a:rPr lang="de-DE" dirty="0" err="1" smtClean="0"/>
              <a:t>Git</a:t>
            </a:r>
            <a:r>
              <a:rPr lang="de-DE" dirty="0" smtClean="0"/>
              <a:t>“ different </a:t>
            </a:r>
            <a:r>
              <a:rPr lang="de-DE" dirty="0" err="1" smtClean="0"/>
              <a:t>output</a:t>
            </a:r>
            <a:r>
              <a:rPr lang="de-DE" dirty="0" smtClean="0"/>
              <a:t> </a:t>
            </a:r>
            <a:r>
              <a:rPr lang="de-DE" dirty="0" err="1" smtClean="0"/>
              <a:t>formats</a:t>
            </a:r>
            <a:r>
              <a:rPr lang="de-DE" dirty="0" smtClean="0"/>
              <a:t> e.g. HTML, PDF, EPUB</a:t>
            </a:r>
          </a:p>
          <a:p>
            <a:pPr lvl="1"/>
            <a:r>
              <a:rPr lang="de-DE" dirty="0" err="1" smtClean="0"/>
              <a:t>Contains</a:t>
            </a:r>
            <a:r>
              <a:rPr lang="de-DE" dirty="0" smtClean="0"/>
              <a:t> </a:t>
            </a:r>
            <a:r>
              <a:rPr lang="de-DE" dirty="0" err="1" smtClean="0"/>
              <a:t>metadata</a:t>
            </a:r>
            <a:r>
              <a:rPr lang="de-DE" dirty="0" smtClean="0"/>
              <a:t> </a:t>
            </a:r>
            <a:r>
              <a:rPr lang="de-DE" dirty="0" err="1" smtClean="0"/>
              <a:t>and</a:t>
            </a:r>
            <a:r>
              <a:rPr lang="de-DE" dirty="0" smtClean="0"/>
              <a:t> </a:t>
            </a:r>
            <a:r>
              <a:rPr lang="de-DE" dirty="0" err="1" smtClean="0"/>
              <a:t>gernerates</a:t>
            </a:r>
            <a:r>
              <a:rPr lang="de-DE" dirty="0" smtClean="0"/>
              <a:t> </a:t>
            </a:r>
            <a:r>
              <a:rPr lang="de-DE" dirty="0" err="1" smtClean="0"/>
              <a:t>landing</a:t>
            </a:r>
            <a:r>
              <a:rPr lang="de-DE" dirty="0" smtClean="0"/>
              <a:t> </a:t>
            </a:r>
            <a:r>
              <a:rPr lang="de-DE" dirty="0" err="1" smtClean="0"/>
              <a:t>page</a:t>
            </a:r>
            <a:endParaRPr lang="de-DE" dirty="0" smtClean="0"/>
          </a:p>
          <a:p>
            <a:pPr lvl="1"/>
            <a:r>
              <a:rPr lang="de-DE" dirty="0" err="1" smtClean="0"/>
              <a:t>Extendable</a:t>
            </a:r>
            <a:r>
              <a:rPr lang="de-DE" dirty="0" smtClean="0"/>
              <a:t> </a:t>
            </a:r>
            <a:r>
              <a:rPr lang="de-DE" dirty="0" err="1" smtClean="0"/>
              <a:t>with</a:t>
            </a:r>
            <a:r>
              <a:rPr lang="de-DE" dirty="0" smtClean="0"/>
              <a:t> </a:t>
            </a:r>
            <a:r>
              <a:rPr lang="de-DE" dirty="0" err="1" smtClean="0"/>
              <a:t>new</a:t>
            </a:r>
            <a:r>
              <a:rPr lang="de-DE" dirty="0" smtClean="0"/>
              <a:t> </a:t>
            </a:r>
            <a:r>
              <a:rPr lang="de-DE" dirty="0" err="1" smtClean="0"/>
              <a:t>features</a:t>
            </a:r>
            <a:r>
              <a:rPr lang="de-DE" dirty="0" smtClean="0"/>
              <a:t> e.g. </a:t>
            </a:r>
            <a:r>
              <a:rPr lang="de-DE" dirty="0" err="1" smtClean="0"/>
              <a:t>for</a:t>
            </a:r>
            <a:r>
              <a:rPr lang="de-DE" dirty="0" smtClean="0"/>
              <a:t> </a:t>
            </a:r>
            <a:r>
              <a:rPr lang="de-DE" dirty="0" err="1" smtClean="0"/>
              <a:t>annotation</a:t>
            </a:r>
            <a:r>
              <a:rPr lang="de-DE" dirty="0" smtClean="0"/>
              <a:t>, </a:t>
            </a:r>
            <a:r>
              <a:rPr lang="de-DE" dirty="0" err="1" smtClean="0"/>
              <a:t>transformation</a:t>
            </a:r>
            <a:r>
              <a:rPr lang="de-DE" dirty="0" smtClean="0"/>
              <a:t> </a:t>
            </a:r>
            <a:r>
              <a:rPr lang="de-DE" dirty="0" err="1" smtClean="0"/>
              <a:t>with</a:t>
            </a:r>
            <a:r>
              <a:rPr lang="de-DE" dirty="0" smtClean="0"/>
              <a:t> Python </a:t>
            </a:r>
            <a:r>
              <a:rPr lang="de-DE" dirty="0" err="1" smtClean="0"/>
              <a:t>scripts</a:t>
            </a:r>
            <a:endParaRPr lang="de-DE" dirty="0" smtClean="0"/>
          </a:p>
          <a:p>
            <a:pPr lvl="1"/>
            <a:r>
              <a:rPr lang="de-DE" dirty="0" err="1" smtClean="0"/>
              <a:t>Resusable</a:t>
            </a:r>
            <a:r>
              <a:rPr lang="de-DE" dirty="0" smtClean="0"/>
              <a:t> </a:t>
            </a:r>
            <a:r>
              <a:rPr lang="de-DE" dirty="0" err="1" smtClean="0"/>
              <a:t>for</a:t>
            </a:r>
            <a:r>
              <a:rPr lang="de-DE" dirty="0" smtClean="0"/>
              <a:t> </a:t>
            </a:r>
            <a:r>
              <a:rPr lang="de-DE" dirty="0" err="1" smtClean="0"/>
              <a:t>new</a:t>
            </a:r>
            <a:r>
              <a:rPr lang="de-DE" dirty="0" smtClean="0"/>
              <a:t> </a:t>
            </a:r>
            <a:r>
              <a:rPr lang="de-DE" dirty="0" err="1" smtClean="0"/>
              <a:t>template</a:t>
            </a:r>
            <a:r>
              <a:rPr lang="de-DE" dirty="0" smtClean="0"/>
              <a:t> </a:t>
            </a:r>
            <a:r>
              <a:rPr lang="de-DE" dirty="0" err="1" smtClean="0"/>
              <a:t>projects</a:t>
            </a:r>
            <a:r>
              <a:rPr lang="de-DE" dirty="0" smtClean="0"/>
              <a:t> </a:t>
            </a:r>
            <a:r>
              <a:rPr lang="de-DE" dirty="0" err="1" smtClean="0"/>
              <a:t>with</a:t>
            </a:r>
            <a:r>
              <a:rPr lang="de-DE" dirty="0" smtClean="0"/>
              <a:t> </a:t>
            </a:r>
            <a:r>
              <a:rPr lang="de-DE" dirty="0" err="1" smtClean="0"/>
              <a:t>custom</a:t>
            </a:r>
            <a:r>
              <a:rPr lang="de-DE" dirty="0" smtClean="0"/>
              <a:t> </a:t>
            </a:r>
            <a:r>
              <a:rPr lang="de-DE" dirty="0" err="1" smtClean="0"/>
              <a:t>layout</a:t>
            </a:r>
            <a:r>
              <a:rPr lang="de-DE" dirty="0" smtClean="0"/>
              <a:t>/</a:t>
            </a:r>
            <a:r>
              <a:rPr lang="de-DE" dirty="0" err="1" smtClean="0"/>
              <a:t>branding</a:t>
            </a:r>
            <a:r>
              <a:rPr lang="de-DE" dirty="0" smtClean="0"/>
              <a:t> e.g. </a:t>
            </a:r>
            <a:r>
              <a:rPr lang="de-DE" dirty="0" err="1" smtClean="0"/>
              <a:t>for</a:t>
            </a:r>
            <a:r>
              <a:rPr lang="de-DE" dirty="0" smtClean="0"/>
              <a:t> </a:t>
            </a:r>
            <a:r>
              <a:rPr lang="de-DE" dirty="0" err="1" smtClean="0"/>
              <a:t>universities</a:t>
            </a:r>
            <a:endParaRPr lang="de-DE" dirty="0" smtClean="0"/>
          </a:p>
          <a:p>
            <a:pPr lvl="1"/>
            <a:r>
              <a:rPr lang="de-DE" dirty="0" err="1" smtClean="0"/>
              <a:t>Could</a:t>
            </a:r>
            <a:r>
              <a:rPr lang="de-DE" dirty="0" smtClean="0"/>
              <a:t> </a:t>
            </a:r>
            <a:r>
              <a:rPr lang="de-DE" dirty="0" err="1" smtClean="0"/>
              <a:t>be</a:t>
            </a:r>
            <a:r>
              <a:rPr lang="de-DE" dirty="0" smtClean="0"/>
              <a:t> </a:t>
            </a:r>
            <a:r>
              <a:rPr lang="de-DE" dirty="0" err="1" smtClean="0"/>
              <a:t>used</a:t>
            </a:r>
            <a:r>
              <a:rPr lang="de-DE" dirty="0" smtClean="0"/>
              <a:t> </a:t>
            </a:r>
            <a:r>
              <a:rPr lang="de-DE" dirty="0" err="1" smtClean="0"/>
              <a:t>for</a:t>
            </a:r>
            <a:r>
              <a:rPr lang="de-DE" dirty="0" smtClean="0"/>
              <a:t> </a:t>
            </a:r>
            <a:r>
              <a:rPr lang="de-DE" dirty="0" err="1" smtClean="0"/>
              <a:t>differents</a:t>
            </a:r>
            <a:r>
              <a:rPr lang="de-DE" dirty="0" smtClean="0"/>
              <a:t> </a:t>
            </a:r>
            <a:r>
              <a:rPr lang="de-DE" dirty="0" err="1" smtClean="0"/>
              <a:t>kinds</a:t>
            </a:r>
            <a:r>
              <a:rPr lang="de-DE" dirty="0" smtClean="0"/>
              <a:t> </a:t>
            </a:r>
            <a:r>
              <a:rPr lang="de-DE" dirty="0" err="1" smtClean="0"/>
              <a:t>of</a:t>
            </a:r>
            <a:r>
              <a:rPr lang="de-DE" dirty="0" smtClean="0"/>
              <a:t> </a:t>
            </a:r>
            <a:r>
              <a:rPr lang="de-DE" dirty="0" err="1" smtClean="0"/>
              <a:t>publications</a:t>
            </a:r>
            <a:r>
              <a:rPr lang="de-DE" dirty="0" smtClean="0"/>
              <a:t> e.g. </a:t>
            </a:r>
            <a:r>
              <a:rPr lang="de-DE" dirty="0" err="1"/>
              <a:t>t</a:t>
            </a:r>
            <a:r>
              <a:rPr lang="de-DE" dirty="0" err="1" smtClean="0"/>
              <a:t>extbooks</a:t>
            </a:r>
            <a:r>
              <a:rPr lang="de-DE" dirty="0" smtClean="0"/>
              <a:t>, </a:t>
            </a:r>
            <a:r>
              <a:rPr lang="de-DE" dirty="0" err="1"/>
              <a:t>a</a:t>
            </a:r>
            <a:r>
              <a:rPr lang="de-DE" dirty="0" err="1" smtClean="0"/>
              <a:t>rticles</a:t>
            </a:r>
            <a:r>
              <a:rPr lang="de-DE" dirty="0" smtClean="0"/>
              <a:t>, </a:t>
            </a:r>
            <a:r>
              <a:rPr lang="de-DE" dirty="0" err="1" smtClean="0"/>
              <a:t>thesis</a:t>
            </a:r>
            <a:r>
              <a:rPr lang="de-DE" dirty="0" smtClean="0"/>
              <a:t>, </a:t>
            </a:r>
            <a:r>
              <a:rPr lang="de-DE" dirty="0" err="1" smtClean="0"/>
              <a:t>reports</a:t>
            </a:r>
            <a:endParaRPr lang="de-DE" dirty="0" smtClean="0"/>
          </a:p>
          <a:p>
            <a:pPr lvl="1"/>
            <a:endParaRPr lang="de-DE" dirty="0"/>
          </a:p>
          <a:p>
            <a:pPr lvl="1"/>
            <a:endParaRPr lang="de-DE" dirty="0" smtClean="0"/>
          </a:p>
          <a:p>
            <a:pPr lvl="1"/>
            <a:endParaRPr lang="de-DE" dirty="0" smtClean="0"/>
          </a:p>
          <a:p>
            <a:endParaRPr lang="de-DE" dirty="0" smtClean="0"/>
          </a:p>
          <a:p>
            <a:pPr lvl="1"/>
            <a:endParaRPr lang="de-DE" dirty="0" smtClean="0"/>
          </a:p>
          <a:p>
            <a:endParaRPr lang="de-DE" dirty="0" smtClean="0"/>
          </a:p>
          <a:p>
            <a:pPr lvl="1"/>
            <a:endParaRPr lang="de" dirty="0" smtClean="0"/>
          </a:p>
        </p:txBody>
      </p:sp>
      <p:pic>
        <p:nvPicPr>
          <p:cNvPr id="65" name="Google Shape;65;p14"/>
          <p:cNvPicPr preferRelativeResize="0"/>
          <p:nvPr/>
        </p:nvPicPr>
        <p:blipFill>
          <a:blip r:embed="rId3">
            <a:alphaModFix/>
          </a:blip>
          <a:stretch>
            <a:fillRect/>
          </a:stretch>
        </p:blipFill>
        <p:spPr>
          <a:xfrm>
            <a:off x="7297350" y="288000"/>
            <a:ext cx="1534943" cy="729725"/>
          </a:xfrm>
          <a:prstGeom prst="rect">
            <a:avLst/>
          </a:prstGeom>
          <a:noFill/>
          <a:ln>
            <a:noFill/>
          </a:ln>
        </p:spPr>
      </p:pic>
      <p:pic>
        <p:nvPicPr>
          <p:cNvPr id="3" name="Grafik 2"/>
          <p:cNvPicPr>
            <a:picLocks noChangeAspect="1"/>
          </p:cNvPicPr>
          <p:nvPr/>
        </p:nvPicPr>
        <p:blipFill>
          <a:blip r:embed="rId4"/>
          <a:stretch>
            <a:fillRect/>
          </a:stretch>
        </p:blipFill>
        <p:spPr>
          <a:xfrm>
            <a:off x="632010" y="3353863"/>
            <a:ext cx="5160515" cy="1349762"/>
          </a:xfrm>
          <a:prstGeom prst="rect">
            <a:avLst/>
          </a:prstGeom>
          <a:ln>
            <a:noFill/>
          </a:ln>
          <a:effectLst>
            <a:outerShdw blurRad="190500" algn="tl" rotWithShape="0">
              <a:srgbClr val="000000">
                <a:alpha val="70000"/>
              </a:srgbClr>
            </a:outerShdw>
          </a:effectLst>
        </p:spPr>
      </p:pic>
      <p:pic>
        <p:nvPicPr>
          <p:cNvPr id="8" name="Grafik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9834" y="3480130"/>
            <a:ext cx="1088745" cy="1088745"/>
          </a:xfrm>
          <a:prstGeom prst="rect">
            <a:avLst/>
          </a:prstGeom>
        </p:spPr>
      </p:pic>
    </p:spTree>
    <p:extLst>
      <p:ext uri="{BB962C8B-B14F-4D97-AF65-F5344CB8AC3E}">
        <p14:creationId xmlns:p14="http://schemas.microsoft.com/office/powerpoint/2010/main" val="14258889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lvl="0"/>
            <a:r>
              <a:rPr lang="de" b="1" dirty="0">
                <a:solidFill>
                  <a:srgbClr val="0D2B5A"/>
                </a:solidFill>
              </a:rPr>
              <a:t>OER GitHub Template</a:t>
            </a:r>
            <a:endParaRPr b="1" dirty="0">
              <a:solidFill>
                <a:srgbClr val="0D2B5A"/>
              </a:solidFill>
            </a:endParaRPr>
          </a:p>
        </p:txBody>
      </p:sp>
      <p:sp>
        <p:nvSpPr>
          <p:cNvPr id="64" name="Google Shape;64;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r>
              <a:rPr lang="de-DE" dirty="0" err="1" smtClean="0"/>
              <a:t>Generate</a:t>
            </a:r>
            <a:r>
              <a:rPr lang="de-DE" dirty="0" smtClean="0"/>
              <a:t> </a:t>
            </a:r>
            <a:r>
              <a:rPr lang="de-DE" dirty="0" err="1" smtClean="0"/>
              <a:t>output</a:t>
            </a:r>
            <a:endParaRPr lang="de-DE" dirty="0" smtClean="0"/>
          </a:p>
          <a:p>
            <a:endParaRPr lang="de-DE" dirty="0" smtClean="0"/>
          </a:p>
          <a:p>
            <a:pPr lvl="1"/>
            <a:endParaRPr lang="de" dirty="0" smtClean="0"/>
          </a:p>
        </p:txBody>
      </p:sp>
      <p:pic>
        <p:nvPicPr>
          <p:cNvPr id="65" name="Google Shape;65;p14"/>
          <p:cNvPicPr preferRelativeResize="0"/>
          <p:nvPr/>
        </p:nvPicPr>
        <p:blipFill>
          <a:blip r:embed="rId3">
            <a:alphaModFix/>
          </a:blip>
          <a:stretch>
            <a:fillRect/>
          </a:stretch>
        </p:blipFill>
        <p:spPr>
          <a:xfrm>
            <a:off x="7297350" y="288000"/>
            <a:ext cx="1534943" cy="729725"/>
          </a:xfrm>
          <a:prstGeom prst="rect">
            <a:avLst/>
          </a:prstGeom>
          <a:noFill/>
          <a:ln>
            <a:noFill/>
          </a:ln>
        </p:spPr>
      </p:pic>
      <p:pic>
        <p:nvPicPr>
          <p:cNvPr id="4" name="Grafik 3"/>
          <p:cNvPicPr>
            <a:picLocks noChangeAspect="1"/>
          </p:cNvPicPr>
          <p:nvPr/>
        </p:nvPicPr>
        <p:blipFill>
          <a:blip r:embed="rId4"/>
          <a:stretch>
            <a:fillRect/>
          </a:stretch>
        </p:blipFill>
        <p:spPr>
          <a:xfrm>
            <a:off x="311886" y="1664317"/>
            <a:ext cx="3313642" cy="2645542"/>
          </a:xfrm>
          <a:prstGeom prst="rect">
            <a:avLst/>
          </a:prstGeom>
          <a:ln>
            <a:noFill/>
          </a:ln>
          <a:effectLst>
            <a:outerShdw blurRad="190500" algn="tl" rotWithShape="0">
              <a:srgbClr val="000000">
                <a:alpha val="70000"/>
              </a:srgbClr>
            </a:outerShdw>
          </a:effectLst>
        </p:spPr>
      </p:pic>
      <p:pic>
        <p:nvPicPr>
          <p:cNvPr id="5" name="Grafik 4"/>
          <p:cNvPicPr>
            <a:picLocks noChangeAspect="1"/>
          </p:cNvPicPr>
          <p:nvPr/>
        </p:nvPicPr>
        <p:blipFill>
          <a:blip r:embed="rId5"/>
          <a:stretch>
            <a:fillRect/>
          </a:stretch>
        </p:blipFill>
        <p:spPr>
          <a:xfrm>
            <a:off x="3966604" y="1174751"/>
            <a:ext cx="2784345" cy="2211180"/>
          </a:xfrm>
          <a:prstGeom prst="rect">
            <a:avLst/>
          </a:prstGeom>
          <a:ln>
            <a:noFill/>
          </a:ln>
          <a:effectLst>
            <a:outerShdw blurRad="190500" algn="tl" rotWithShape="0">
              <a:srgbClr val="000000">
                <a:alpha val="70000"/>
              </a:srgbClr>
            </a:outerShdw>
          </a:effectLst>
        </p:spPr>
      </p:pic>
      <p:pic>
        <p:nvPicPr>
          <p:cNvPr id="6" name="Grafik 5"/>
          <p:cNvPicPr>
            <a:picLocks noChangeAspect="1"/>
          </p:cNvPicPr>
          <p:nvPr/>
        </p:nvPicPr>
        <p:blipFill>
          <a:blip r:embed="rId6"/>
          <a:stretch>
            <a:fillRect/>
          </a:stretch>
        </p:blipFill>
        <p:spPr>
          <a:xfrm>
            <a:off x="4827314" y="2860675"/>
            <a:ext cx="2331432" cy="2129996"/>
          </a:xfrm>
          <a:prstGeom prst="rect">
            <a:avLst/>
          </a:prstGeom>
          <a:ln>
            <a:noFill/>
          </a:ln>
          <a:effectLst>
            <a:outerShdw blurRad="190500" algn="tl" rotWithShape="0">
              <a:srgbClr val="000000">
                <a:alpha val="70000"/>
              </a:srgbClr>
            </a:outerShdw>
          </a:effectLst>
        </p:spPr>
      </p:pic>
      <p:pic>
        <p:nvPicPr>
          <p:cNvPr id="3" name="Grafik 2"/>
          <p:cNvPicPr>
            <a:picLocks noChangeAspect="1"/>
          </p:cNvPicPr>
          <p:nvPr/>
        </p:nvPicPr>
        <p:blipFill>
          <a:blip r:embed="rId7"/>
          <a:stretch>
            <a:fillRect/>
          </a:stretch>
        </p:blipFill>
        <p:spPr>
          <a:xfrm>
            <a:off x="6237208" y="2313710"/>
            <a:ext cx="2595085" cy="2188994"/>
          </a:xfrm>
          <a:prstGeom prst="rect">
            <a:avLst/>
          </a:prstGeom>
          <a:ln>
            <a:noFill/>
          </a:ln>
          <a:effectLst>
            <a:outerShdw blurRad="190500" algn="tl" rotWithShape="0">
              <a:srgbClr val="000000">
                <a:alpha val="70000"/>
              </a:srgbClr>
            </a:outerShdw>
          </a:effectLst>
        </p:spPr>
      </p:pic>
      <p:sp>
        <p:nvSpPr>
          <p:cNvPr id="10" name="Google Shape;182;p27"/>
          <p:cNvSpPr/>
          <p:nvPr/>
        </p:nvSpPr>
        <p:spPr>
          <a:xfrm>
            <a:off x="4055883" y="3587989"/>
            <a:ext cx="586800" cy="572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Grafik 6"/>
          <p:cNvPicPr>
            <a:picLocks noChangeAspect="1"/>
          </p:cNvPicPr>
          <p:nvPr/>
        </p:nvPicPr>
        <p:blipFill>
          <a:blip r:embed="rId8"/>
          <a:stretch>
            <a:fillRect/>
          </a:stretch>
        </p:blipFill>
        <p:spPr>
          <a:xfrm>
            <a:off x="1320337" y="2987088"/>
            <a:ext cx="2498340" cy="177450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651995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lvl="0"/>
            <a:r>
              <a:rPr lang="de" b="1" dirty="0">
                <a:solidFill>
                  <a:srgbClr val="0D2B5A"/>
                </a:solidFill>
              </a:rPr>
              <a:t>OER GitHub Template</a:t>
            </a:r>
            <a:endParaRPr b="1" dirty="0">
              <a:solidFill>
                <a:srgbClr val="0D2B5A"/>
              </a:solidFill>
            </a:endParaRPr>
          </a:p>
        </p:txBody>
      </p:sp>
      <p:sp>
        <p:nvSpPr>
          <p:cNvPr id="165" name="Google Shape;165;p26"/>
          <p:cNvSpPr txBox="1">
            <a:spLocks noGrp="1"/>
          </p:cNvSpPr>
          <p:nvPr>
            <p:ph type="body" idx="1"/>
          </p:nvPr>
        </p:nvSpPr>
        <p:spPr>
          <a:xfrm>
            <a:off x="311700" y="1152475"/>
            <a:ext cx="8520600" cy="3816600"/>
          </a:xfrm>
          <a:prstGeom prst="rect">
            <a:avLst/>
          </a:prstGeom>
        </p:spPr>
        <p:txBody>
          <a:bodyPr spcFirstLastPara="1" wrap="square" lIns="91425" tIns="91425" rIns="91425" bIns="91425" anchor="t" anchorCtr="0">
            <a:normAutofit/>
          </a:bodyPr>
          <a:lstStyle/>
          <a:p>
            <a:pPr lvl="0"/>
            <a:r>
              <a:rPr lang="en-US" dirty="0" smtClean="0"/>
              <a:t>Also </a:t>
            </a:r>
            <a:r>
              <a:rPr lang="en-US" dirty="0"/>
              <a:t>applicable for student research projects </a:t>
            </a:r>
            <a:r>
              <a:rPr lang="en-US" dirty="0" smtClean="0"/>
              <a:t/>
            </a:r>
            <a:br>
              <a:rPr lang="en-US" dirty="0" smtClean="0"/>
            </a:br>
            <a:r>
              <a:rPr lang="en-US" dirty="0" smtClean="0"/>
              <a:t>with output in </a:t>
            </a:r>
            <a:r>
              <a:rPr lang="de" dirty="0" smtClean="0"/>
              <a:t>HTML</a:t>
            </a:r>
            <a:r>
              <a:rPr lang="de" dirty="0"/>
              <a:t>, PDF, EPUB</a:t>
            </a: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sz="1400" dirty="0"/>
          </a:p>
          <a:p>
            <a:pPr marL="0" lvl="0" indent="0" algn="l" rtl="0">
              <a:spcBef>
                <a:spcPts val="1200"/>
              </a:spcBef>
              <a:spcAft>
                <a:spcPts val="1200"/>
              </a:spcAft>
              <a:buNone/>
            </a:pPr>
            <a:r>
              <a:rPr lang="de" sz="1400" u="sng" dirty="0">
                <a:solidFill>
                  <a:schemeClr val="hlink"/>
                </a:solidFill>
                <a:hlinkClick r:id="rId3"/>
              </a:rPr>
              <a:t>https://gitlab.com/axel-klinger/studienarbeit</a:t>
            </a:r>
            <a:r>
              <a:rPr lang="de" sz="1400" dirty="0"/>
              <a:t> </a:t>
            </a:r>
            <a:endParaRPr sz="1400" dirty="0"/>
          </a:p>
        </p:txBody>
      </p:sp>
      <p:pic>
        <p:nvPicPr>
          <p:cNvPr id="166" name="Google Shape;166;p26"/>
          <p:cNvPicPr preferRelativeResize="0"/>
          <p:nvPr/>
        </p:nvPicPr>
        <p:blipFill>
          <a:blip r:embed="rId4">
            <a:alphaModFix/>
          </a:blip>
          <a:stretch>
            <a:fillRect/>
          </a:stretch>
        </p:blipFill>
        <p:spPr>
          <a:xfrm>
            <a:off x="7297350" y="288000"/>
            <a:ext cx="1534943" cy="729725"/>
          </a:xfrm>
          <a:prstGeom prst="rect">
            <a:avLst/>
          </a:prstGeom>
          <a:noFill/>
          <a:ln>
            <a:noFill/>
          </a:ln>
        </p:spPr>
      </p:pic>
      <p:pic>
        <p:nvPicPr>
          <p:cNvPr id="167" name="Google Shape;167;p26"/>
          <p:cNvPicPr preferRelativeResize="0"/>
          <p:nvPr/>
        </p:nvPicPr>
        <p:blipFill rotWithShape="1">
          <a:blip r:embed="rId5">
            <a:alphaModFix/>
          </a:blip>
          <a:srcRect t="3707" r="48127" b="56386"/>
          <a:stretch/>
        </p:blipFill>
        <p:spPr>
          <a:xfrm>
            <a:off x="711625" y="2375250"/>
            <a:ext cx="2673249" cy="1541374"/>
          </a:xfrm>
          <a:prstGeom prst="rect">
            <a:avLst/>
          </a:prstGeom>
          <a:noFill/>
          <a:ln>
            <a:noFill/>
          </a:ln>
          <a:effectLst>
            <a:outerShdw blurRad="57150" dist="19050" dir="5400000" algn="bl" rotWithShape="0">
              <a:srgbClr val="000000">
                <a:alpha val="50000"/>
              </a:srgbClr>
            </a:outerShdw>
          </a:effectLst>
        </p:spPr>
      </p:pic>
      <p:pic>
        <p:nvPicPr>
          <p:cNvPr id="168" name="Google Shape;168;p26"/>
          <p:cNvPicPr preferRelativeResize="0"/>
          <p:nvPr/>
        </p:nvPicPr>
        <p:blipFill rotWithShape="1">
          <a:blip r:embed="rId6">
            <a:alphaModFix/>
          </a:blip>
          <a:srcRect l="18022" t="4515" r="18630" b="35272"/>
          <a:stretch/>
        </p:blipFill>
        <p:spPr>
          <a:xfrm>
            <a:off x="5803225" y="1679113"/>
            <a:ext cx="2064374" cy="1470576"/>
          </a:xfrm>
          <a:prstGeom prst="rect">
            <a:avLst/>
          </a:prstGeom>
          <a:noFill/>
          <a:ln>
            <a:noFill/>
          </a:ln>
          <a:effectLst>
            <a:outerShdw blurRad="57150" dist="19050" dir="5400000" algn="bl" rotWithShape="0">
              <a:srgbClr val="000000">
                <a:alpha val="50000"/>
              </a:srgbClr>
            </a:outerShdw>
          </a:effectLst>
        </p:spPr>
      </p:pic>
      <p:pic>
        <p:nvPicPr>
          <p:cNvPr id="169" name="Google Shape;169;p26"/>
          <p:cNvPicPr preferRelativeResize="0"/>
          <p:nvPr/>
        </p:nvPicPr>
        <p:blipFill rotWithShape="1">
          <a:blip r:embed="rId7">
            <a:alphaModFix/>
          </a:blip>
          <a:srcRect l="21406" t="4520" r="23621" b="36614"/>
          <a:stretch/>
        </p:blipFill>
        <p:spPr>
          <a:xfrm>
            <a:off x="4131350" y="1981875"/>
            <a:ext cx="2064374" cy="1656775"/>
          </a:xfrm>
          <a:prstGeom prst="rect">
            <a:avLst/>
          </a:prstGeom>
          <a:noFill/>
          <a:ln>
            <a:noFill/>
          </a:ln>
          <a:effectLst>
            <a:outerShdw blurRad="57150" dist="19050" dir="5400000" algn="bl" rotWithShape="0">
              <a:srgbClr val="000000">
                <a:alpha val="50000"/>
              </a:srgbClr>
            </a:outerShdw>
          </a:effectLst>
        </p:spPr>
      </p:pic>
      <p:pic>
        <p:nvPicPr>
          <p:cNvPr id="170" name="Google Shape;170;p26"/>
          <p:cNvPicPr preferRelativeResize="0"/>
          <p:nvPr/>
        </p:nvPicPr>
        <p:blipFill>
          <a:blip r:embed="rId8">
            <a:alphaModFix/>
          </a:blip>
          <a:stretch>
            <a:fillRect/>
          </a:stretch>
        </p:blipFill>
        <p:spPr>
          <a:xfrm>
            <a:off x="4614048" y="3056375"/>
            <a:ext cx="2339825" cy="1753726"/>
          </a:xfrm>
          <a:prstGeom prst="rect">
            <a:avLst/>
          </a:prstGeom>
          <a:noFill/>
          <a:ln>
            <a:noFill/>
          </a:ln>
          <a:effectLst>
            <a:outerShdw blurRad="57150" dist="19050" dir="5400000" algn="bl" rotWithShape="0">
              <a:srgbClr val="000000">
                <a:alpha val="50000"/>
              </a:srgbClr>
            </a:outerShdw>
          </a:effectLst>
        </p:spPr>
      </p:pic>
      <p:pic>
        <p:nvPicPr>
          <p:cNvPr id="171" name="Google Shape;171;p26"/>
          <p:cNvPicPr preferRelativeResize="0"/>
          <p:nvPr/>
        </p:nvPicPr>
        <p:blipFill>
          <a:blip r:embed="rId9">
            <a:alphaModFix/>
          </a:blip>
          <a:stretch>
            <a:fillRect/>
          </a:stretch>
        </p:blipFill>
        <p:spPr>
          <a:xfrm>
            <a:off x="6240647" y="2973625"/>
            <a:ext cx="2276925" cy="1706594"/>
          </a:xfrm>
          <a:prstGeom prst="rect">
            <a:avLst/>
          </a:prstGeom>
          <a:noFill/>
          <a:ln>
            <a:noFill/>
          </a:ln>
          <a:effectLst>
            <a:outerShdw blurRad="57150" dist="19050" dir="5400000" algn="bl" rotWithShape="0">
              <a:srgbClr val="000000">
                <a:alpha val="50000"/>
              </a:srgbClr>
            </a:outerShdw>
          </a:effectLst>
        </p:spPr>
      </p:pic>
      <p:sp>
        <p:nvSpPr>
          <p:cNvPr id="172" name="Google Shape;172;p26"/>
          <p:cNvSpPr/>
          <p:nvPr/>
        </p:nvSpPr>
        <p:spPr>
          <a:xfrm>
            <a:off x="3482275" y="2884000"/>
            <a:ext cx="550800" cy="572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2451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b="1" dirty="0" smtClean="0">
                <a:solidFill>
                  <a:srgbClr val="0D2B5A"/>
                </a:solidFill>
              </a:rPr>
              <a:t>Interactive Courses on GitHub</a:t>
            </a:r>
            <a:endParaRPr b="1" dirty="0">
              <a:solidFill>
                <a:srgbClr val="0D2B5A"/>
              </a:solidFill>
            </a:endParaRPr>
          </a:p>
        </p:txBody>
      </p:sp>
      <p:sp>
        <p:nvSpPr>
          <p:cNvPr id="64" name="Google Shape;64;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r>
              <a:rPr lang="de-DE" dirty="0" err="1" smtClean="0"/>
              <a:t>LiaScript</a:t>
            </a:r>
            <a:endParaRPr lang="de-DE" dirty="0" smtClean="0"/>
          </a:p>
          <a:p>
            <a:pPr lvl="1"/>
            <a:r>
              <a:rPr lang="en-US" dirty="0"/>
              <a:t>Very easy to get started, since a text file on GitHub/GitLab alone is sufficient, which is then called and interpreted by the </a:t>
            </a:r>
            <a:r>
              <a:rPr lang="en-US" dirty="0" err="1"/>
              <a:t>LiaScript</a:t>
            </a:r>
            <a:r>
              <a:rPr lang="en-US" dirty="0"/>
              <a:t> </a:t>
            </a:r>
            <a:r>
              <a:rPr lang="en-US" dirty="0" smtClean="0"/>
              <a:t>page</a:t>
            </a:r>
          </a:p>
          <a:p>
            <a:pPr lvl="1"/>
            <a:r>
              <a:rPr lang="en-US" dirty="0" smtClean="0"/>
              <a:t>Many interactive </a:t>
            </a:r>
            <a:r>
              <a:rPr lang="en-US" dirty="0"/>
              <a:t>elements for tasks and program </a:t>
            </a:r>
            <a:r>
              <a:rPr lang="en-US" dirty="0" smtClean="0"/>
              <a:t>execution</a:t>
            </a:r>
          </a:p>
          <a:p>
            <a:pPr lvl="1"/>
            <a:r>
              <a:rPr lang="en-US" dirty="0" smtClean="0"/>
              <a:t>Extensive </a:t>
            </a:r>
            <a:r>
              <a:rPr lang="en-US" dirty="0"/>
              <a:t>reference and </a:t>
            </a:r>
            <a:r>
              <a:rPr lang="en-US" dirty="0" smtClean="0"/>
              <a:t>instructions</a:t>
            </a:r>
          </a:p>
          <a:p>
            <a:pPr lvl="1"/>
            <a:r>
              <a:rPr lang="en-US" dirty="0" smtClean="0"/>
              <a:t>Good </a:t>
            </a:r>
            <a:r>
              <a:rPr lang="en-US" dirty="0"/>
              <a:t>display on all </a:t>
            </a:r>
            <a:r>
              <a:rPr lang="en-US" dirty="0" smtClean="0"/>
              <a:t>devices</a:t>
            </a:r>
            <a:endParaRPr lang="de" dirty="0" smtClean="0"/>
          </a:p>
        </p:txBody>
      </p:sp>
      <p:pic>
        <p:nvPicPr>
          <p:cNvPr id="65" name="Google Shape;65;p14"/>
          <p:cNvPicPr preferRelativeResize="0"/>
          <p:nvPr/>
        </p:nvPicPr>
        <p:blipFill>
          <a:blip r:embed="rId3">
            <a:alphaModFix/>
          </a:blip>
          <a:stretch>
            <a:fillRect/>
          </a:stretch>
        </p:blipFill>
        <p:spPr>
          <a:xfrm>
            <a:off x="7297350" y="288000"/>
            <a:ext cx="1534943" cy="729725"/>
          </a:xfrm>
          <a:prstGeom prst="rect">
            <a:avLst/>
          </a:prstGeom>
          <a:noFill/>
          <a:ln>
            <a:noFill/>
          </a:ln>
        </p:spPr>
      </p:pic>
      <p:pic>
        <p:nvPicPr>
          <p:cNvPr id="6" name="Google Shape;181;p27"/>
          <p:cNvPicPr preferRelativeResize="0"/>
          <p:nvPr/>
        </p:nvPicPr>
        <p:blipFill rotWithShape="1">
          <a:blip r:embed="rId4">
            <a:alphaModFix/>
          </a:blip>
          <a:srcRect t="3984"/>
          <a:stretch/>
        </p:blipFill>
        <p:spPr>
          <a:xfrm>
            <a:off x="1022886" y="3018865"/>
            <a:ext cx="2540585" cy="1813627"/>
          </a:xfrm>
          <a:prstGeom prst="rect">
            <a:avLst/>
          </a:prstGeom>
          <a:ln>
            <a:noFill/>
          </a:ln>
          <a:effectLst>
            <a:outerShdw blurRad="190500" algn="tl" rotWithShape="0">
              <a:srgbClr val="000000">
                <a:alpha val="70000"/>
              </a:srgbClr>
            </a:outerShdw>
          </a:effectLst>
        </p:spPr>
      </p:pic>
      <p:sp>
        <p:nvSpPr>
          <p:cNvPr id="7" name="Google Shape;182;p27"/>
          <p:cNvSpPr/>
          <p:nvPr/>
        </p:nvSpPr>
        <p:spPr>
          <a:xfrm>
            <a:off x="3972379" y="3317696"/>
            <a:ext cx="586800" cy="572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Grafik 1"/>
          <p:cNvPicPr>
            <a:picLocks noChangeAspect="1"/>
          </p:cNvPicPr>
          <p:nvPr/>
        </p:nvPicPr>
        <p:blipFill>
          <a:blip r:embed="rId5"/>
          <a:stretch>
            <a:fillRect/>
          </a:stretch>
        </p:blipFill>
        <p:spPr>
          <a:xfrm>
            <a:off x="4970169" y="2643635"/>
            <a:ext cx="3215135" cy="2245804"/>
          </a:xfrm>
          <a:prstGeom prst="rect">
            <a:avLst/>
          </a:prstGeom>
          <a:ln>
            <a:noFill/>
          </a:ln>
          <a:effectLst>
            <a:outerShdw blurRad="190500" algn="tl" rotWithShape="0">
              <a:srgbClr val="000000">
                <a:alpha val="70000"/>
              </a:srgbClr>
            </a:outerShdw>
          </a:effectLst>
        </p:spPr>
      </p:pic>
      <p:pic>
        <p:nvPicPr>
          <p:cNvPr id="3" name="Grafik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52257" y="4084483"/>
            <a:ext cx="823632" cy="823632"/>
          </a:xfrm>
          <a:prstGeom prst="rect">
            <a:avLst/>
          </a:prstGeom>
        </p:spPr>
      </p:pic>
    </p:spTree>
    <p:extLst>
      <p:ext uri="{BB962C8B-B14F-4D97-AF65-F5344CB8AC3E}">
        <p14:creationId xmlns:p14="http://schemas.microsoft.com/office/powerpoint/2010/main" val="16308735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b="1" dirty="0" smtClean="0">
                <a:solidFill>
                  <a:srgbClr val="0D2B5A"/>
                </a:solidFill>
              </a:rPr>
              <a:t>Formats on GitHub</a:t>
            </a:r>
            <a:endParaRPr b="1" dirty="0">
              <a:solidFill>
                <a:srgbClr val="0D2B5A"/>
              </a:solidFill>
            </a:endParaRPr>
          </a:p>
        </p:txBody>
      </p:sp>
      <p:sp>
        <p:nvSpPr>
          <p:cNvPr id="188" name="Google Shape;188;p28"/>
          <p:cNvSpPr txBox="1">
            <a:spLocks noGrp="1"/>
          </p:cNvSpPr>
          <p:nvPr>
            <p:ph type="body" idx="1"/>
          </p:nvPr>
        </p:nvSpPr>
        <p:spPr>
          <a:xfrm>
            <a:off x="311700" y="1152475"/>
            <a:ext cx="8520600" cy="3533826"/>
          </a:xfrm>
          <a:prstGeom prst="rect">
            <a:avLst/>
          </a:prstGeom>
        </p:spPr>
        <p:txBody>
          <a:bodyPr spcFirstLastPara="1" wrap="square" lIns="91425" tIns="91425" rIns="91425" bIns="91425" anchor="t" anchorCtr="0">
            <a:normAutofit/>
          </a:bodyPr>
          <a:lstStyle/>
          <a:p>
            <a:pPr lvl="0"/>
            <a:r>
              <a:rPr lang="de-DE" dirty="0" smtClean="0"/>
              <a:t>Great </a:t>
            </a:r>
            <a:r>
              <a:rPr lang="de-DE" dirty="0" err="1" smtClean="0"/>
              <a:t>for</a:t>
            </a:r>
            <a:r>
              <a:rPr lang="de-DE" dirty="0" smtClean="0"/>
              <a:t> </a:t>
            </a:r>
          </a:p>
          <a:p>
            <a:pPr lvl="1"/>
            <a:r>
              <a:rPr lang="de-DE" dirty="0" smtClean="0"/>
              <a:t>Open </a:t>
            </a:r>
            <a:r>
              <a:rPr lang="de-DE" dirty="0" err="1" smtClean="0"/>
              <a:t>Textbooks</a:t>
            </a:r>
            <a:endParaRPr lang="de-DE" dirty="0" smtClean="0"/>
          </a:p>
          <a:p>
            <a:pPr lvl="1"/>
            <a:r>
              <a:rPr lang="de-DE" dirty="0" smtClean="0"/>
              <a:t>Interactive </a:t>
            </a:r>
            <a:r>
              <a:rPr lang="de-DE" dirty="0" err="1" smtClean="0"/>
              <a:t>courses</a:t>
            </a:r>
            <a:endParaRPr lang="de-DE" dirty="0" smtClean="0"/>
          </a:p>
          <a:p>
            <a:pPr lvl="1"/>
            <a:r>
              <a:rPr lang="de-DE" dirty="0" smtClean="0"/>
              <a:t>Webpages</a:t>
            </a:r>
          </a:p>
          <a:p>
            <a:pPr lvl="1"/>
            <a:r>
              <a:rPr lang="de-DE" dirty="0" err="1" smtClean="0"/>
              <a:t>Assesments</a:t>
            </a:r>
            <a:endParaRPr lang="de-DE" dirty="0" smtClean="0"/>
          </a:p>
          <a:p>
            <a:pPr lvl="1"/>
            <a:r>
              <a:rPr lang="de-DE" dirty="0" smtClean="0"/>
              <a:t>… </a:t>
            </a:r>
            <a:r>
              <a:rPr lang="de-DE" dirty="0" err="1" smtClean="0"/>
              <a:t>and</a:t>
            </a:r>
            <a:r>
              <a:rPr lang="de-DE" dirty="0" smtClean="0"/>
              <a:t> all </a:t>
            </a:r>
            <a:r>
              <a:rPr lang="de-DE" dirty="0" err="1" smtClean="0"/>
              <a:t>other</a:t>
            </a:r>
            <a:r>
              <a:rPr lang="de-DE" dirty="0" smtClean="0"/>
              <a:t> </a:t>
            </a:r>
            <a:r>
              <a:rPr lang="de-DE" dirty="0" err="1" smtClean="0"/>
              <a:t>plain</a:t>
            </a:r>
            <a:r>
              <a:rPr lang="de-DE" dirty="0" smtClean="0"/>
              <a:t> </a:t>
            </a:r>
            <a:r>
              <a:rPr lang="de-DE" dirty="0" err="1" smtClean="0"/>
              <a:t>text</a:t>
            </a:r>
            <a:r>
              <a:rPr lang="de-DE" dirty="0" smtClean="0"/>
              <a:t> </a:t>
            </a:r>
            <a:r>
              <a:rPr lang="de-DE" dirty="0" err="1" smtClean="0"/>
              <a:t>based</a:t>
            </a:r>
            <a:r>
              <a:rPr lang="de-DE" dirty="0" smtClean="0"/>
              <a:t> </a:t>
            </a:r>
            <a:r>
              <a:rPr lang="de-DE" dirty="0" err="1" smtClean="0"/>
              <a:t>formats</a:t>
            </a:r>
            <a:endParaRPr lang="de-DE" dirty="0" smtClean="0"/>
          </a:p>
          <a:p>
            <a:pPr lvl="1"/>
            <a:endParaRPr lang="de-DE" dirty="0" smtClean="0"/>
          </a:p>
          <a:p>
            <a:r>
              <a:rPr lang="de-DE" dirty="0" smtClean="0"/>
              <a:t>Images </a:t>
            </a:r>
            <a:r>
              <a:rPr lang="de-DE" dirty="0" err="1" smtClean="0"/>
              <a:t>and</a:t>
            </a:r>
            <a:r>
              <a:rPr lang="de-DE" dirty="0" smtClean="0"/>
              <a:t> Office Dokuments </a:t>
            </a:r>
            <a:r>
              <a:rPr lang="de-DE" dirty="0" err="1" smtClean="0"/>
              <a:t>can</a:t>
            </a:r>
            <a:r>
              <a:rPr lang="de-DE" dirty="0" smtClean="0"/>
              <a:t> </a:t>
            </a:r>
            <a:r>
              <a:rPr lang="de-DE" dirty="0" err="1" smtClean="0"/>
              <a:t>be</a:t>
            </a:r>
            <a:r>
              <a:rPr lang="de-DE" dirty="0" smtClean="0"/>
              <a:t> </a:t>
            </a:r>
            <a:r>
              <a:rPr lang="de-DE" dirty="0" err="1" smtClean="0"/>
              <a:t>shared</a:t>
            </a:r>
            <a:r>
              <a:rPr lang="de-DE" dirty="0" smtClean="0"/>
              <a:t> on </a:t>
            </a:r>
            <a:r>
              <a:rPr lang="de-DE" dirty="0" err="1" smtClean="0"/>
              <a:t>GitHub</a:t>
            </a:r>
            <a:r>
              <a:rPr lang="de-DE" dirty="0" smtClean="0"/>
              <a:t> </a:t>
            </a:r>
            <a:r>
              <a:rPr lang="de-DE" dirty="0" err="1" smtClean="0"/>
              <a:t>and</a:t>
            </a:r>
            <a:r>
              <a:rPr lang="de-DE" dirty="0" smtClean="0"/>
              <a:t> GitLab, but </a:t>
            </a:r>
            <a:r>
              <a:rPr lang="de-DE" dirty="0" err="1" smtClean="0"/>
              <a:t>they</a:t>
            </a:r>
            <a:r>
              <a:rPr lang="de-DE" dirty="0" smtClean="0"/>
              <a:t> will not </a:t>
            </a:r>
            <a:r>
              <a:rPr lang="de-DE" dirty="0" err="1" smtClean="0"/>
              <a:t>show</a:t>
            </a:r>
            <a:r>
              <a:rPr lang="de-DE" dirty="0" smtClean="0"/>
              <a:t> </a:t>
            </a:r>
            <a:r>
              <a:rPr lang="de-DE" dirty="0" err="1" smtClean="0"/>
              <a:t>up</a:t>
            </a:r>
            <a:r>
              <a:rPr lang="de-DE" dirty="0" smtClean="0"/>
              <a:t> </a:t>
            </a:r>
            <a:r>
              <a:rPr lang="de-DE" dirty="0" err="1" smtClean="0"/>
              <a:t>diffs</a:t>
            </a:r>
            <a:r>
              <a:rPr lang="de-DE" dirty="0" smtClean="0"/>
              <a:t> in </a:t>
            </a:r>
            <a:r>
              <a:rPr lang="de-DE" dirty="0" err="1" smtClean="0"/>
              <a:t>the</a:t>
            </a:r>
            <a:r>
              <a:rPr lang="de-DE" dirty="0" smtClean="0"/>
              <a:t> </a:t>
            </a:r>
            <a:r>
              <a:rPr lang="de-DE" dirty="0" err="1" smtClean="0"/>
              <a:t>history</a:t>
            </a:r>
            <a:endParaRPr lang="de-DE" dirty="0" smtClean="0"/>
          </a:p>
          <a:p>
            <a:endParaRPr lang="de-DE" dirty="0"/>
          </a:p>
          <a:p>
            <a:r>
              <a:rPr lang="de-DE" dirty="0" smtClean="0"/>
              <a:t>Not </a:t>
            </a:r>
            <a:r>
              <a:rPr lang="de-DE" dirty="0" err="1" smtClean="0"/>
              <a:t>good</a:t>
            </a:r>
            <a:r>
              <a:rPr lang="de-DE" dirty="0" smtClean="0"/>
              <a:t> </a:t>
            </a:r>
            <a:r>
              <a:rPr lang="de-DE" dirty="0" err="1" smtClean="0"/>
              <a:t>for</a:t>
            </a:r>
            <a:r>
              <a:rPr lang="de-DE" dirty="0" smtClean="0"/>
              <a:t> Videos</a:t>
            </a:r>
            <a:endParaRPr lang="de-DE" dirty="0"/>
          </a:p>
          <a:p>
            <a:pPr lvl="1"/>
            <a:endParaRPr dirty="0" smtClean="0"/>
          </a:p>
        </p:txBody>
      </p:sp>
      <p:pic>
        <p:nvPicPr>
          <p:cNvPr id="189" name="Google Shape;189;p28"/>
          <p:cNvPicPr preferRelativeResize="0"/>
          <p:nvPr/>
        </p:nvPicPr>
        <p:blipFill>
          <a:blip r:embed="rId3">
            <a:alphaModFix/>
          </a:blip>
          <a:stretch>
            <a:fillRect/>
          </a:stretch>
        </p:blipFill>
        <p:spPr>
          <a:xfrm>
            <a:off x="7297350" y="288000"/>
            <a:ext cx="1534943" cy="729725"/>
          </a:xfrm>
          <a:prstGeom prst="rect">
            <a:avLst/>
          </a:prstGeom>
          <a:noFill/>
          <a:ln>
            <a:noFill/>
          </a:ln>
        </p:spPr>
      </p:pic>
    </p:spTree>
    <p:extLst>
      <p:ext uri="{BB962C8B-B14F-4D97-AF65-F5344CB8AC3E}">
        <p14:creationId xmlns:p14="http://schemas.microsoft.com/office/powerpoint/2010/main" val="21368320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lvl="0"/>
            <a:r>
              <a:rPr lang="de" b="1" dirty="0">
                <a:solidFill>
                  <a:srgbClr val="0D2B5A"/>
                </a:solidFill>
              </a:rPr>
              <a:t>Introduction</a:t>
            </a:r>
            <a:endParaRPr b="1" dirty="0">
              <a:solidFill>
                <a:srgbClr val="0D2B5A"/>
              </a:solidFill>
            </a:endParaRPr>
          </a:p>
        </p:txBody>
      </p:sp>
      <p:sp>
        <p:nvSpPr>
          <p:cNvPr id="64" name="Google Shape;64;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r>
              <a:rPr lang="de-DE" dirty="0" smtClean="0"/>
              <a:t>Technische Informationsbibliothek (TIB) </a:t>
            </a:r>
            <a:r>
              <a:rPr lang="de-DE" dirty="0" smtClean="0">
                <a:hlinkClick r:id="rId3"/>
              </a:rPr>
              <a:t>https://tib.eu</a:t>
            </a:r>
            <a:r>
              <a:rPr lang="de-DE" dirty="0" smtClean="0"/>
              <a:t> </a:t>
            </a:r>
            <a:r>
              <a:rPr lang="de-DE" dirty="0" err="1" smtClean="0"/>
              <a:t>is</a:t>
            </a:r>
            <a:r>
              <a:rPr lang="de-DE" dirty="0" smtClean="0"/>
              <a:t> </a:t>
            </a:r>
            <a:br>
              <a:rPr lang="de-DE" dirty="0" smtClean="0"/>
            </a:br>
            <a:r>
              <a:rPr lang="de-DE" dirty="0" smtClean="0"/>
              <a:t>Leibniz Information </a:t>
            </a:r>
            <a:r>
              <a:rPr lang="de-DE" dirty="0" err="1" smtClean="0"/>
              <a:t>Centre</a:t>
            </a:r>
            <a:r>
              <a:rPr lang="de-DE" dirty="0" smtClean="0"/>
              <a:t> </a:t>
            </a:r>
            <a:r>
              <a:rPr lang="de-DE" dirty="0" err="1" smtClean="0"/>
              <a:t>for</a:t>
            </a:r>
            <a:r>
              <a:rPr lang="de-DE" dirty="0" smtClean="0"/>
              <a:t> Science </a:t>
            </a:r>
            <a:r>
              <a:rPr lang="de-DE" dirty="0" err="1" smtClean="0"/>
              <a:t>and</a:t>
            </a:r>
            <a:r>
              <a:rPr lang="de-DE" dirty="0" smtClean="0"/>
              <a:t> Technology in Germany </a:t>
            </a:r>
            <a:br>
              <a:rPr lang="de-DE" dirty="0" smtClean="0"/>
            </a:br>
            <a:r>
              <a:rPr lang="de-DE" dirty="0" err="1" smtClean="0"/>
              <a:t>and</a:t>
            </a:r>
            <a:r>
              <a:rPr lang="de-DE" dirty="0" smtClean="0"/>
              <a:t> University Library in Hannover</a:t>
            </a:r>
          </a:p>
          <a:p>
            <a:pPr marL="114300" indent="0">
              <a:buNone/>
            </a:pPr>
            <a:endParaRPr lang="de-DE" dirty="0" smtClean="0"/>
          </a:p>
          <a:p>
            <a:r>
              <a:rPr lang="de-DE" dirty="0" smtClean="0"/>
              <a:t>At TIB </a:t>
            </a:r>
            <a:r>
              <a:rPr lang="de-DE" dirty="0" err="1" smtClean="0"/>
              <a:t>we</a:t>
            </a:r>
            <a:r>
              <a:rPr lang="de-DE" dirty="0" smtClean="0"/>
              <a:t> </a:t>
            </a:r>
            <a:r>
              <a:rPr lang="de-DE" dirty="0" err="1" smtClean="0"/>
              <a:t>are</a:t>
            </a:r>
            <a:r>
              <a:rPr lang="de-DE" dirty="0" smtClean="0"/>
              <a:t> </a:t>
            </a:r>
            <a:r>
              <a:rPr lang="de-DE" dirty="0" err="1" smtClean="0"/>
              <a:t>building</a:t>
            </a:r>
            <a:r>
              <a:rPr lang="de-DE" dirty="0" smtClean="0"/>
              <a:t> </a:t>
            </a:r>
            <a:br>
              <a:rPr lang="de-DE" dirty="0" smtClean="0"/>
            </a:br>
            <a:r>
              <a:rPr lang="de-DE" dirty="0" err="1" smtClean="0"/>
              <a:t>infrastructure</a:t>
            </a:r>
            <a:r>
              <a:rPr lang="de-DE" dirty="0" smtClean="0"/>
              <a:t> </a:t>
            </a:r>
            <a:r>
              <a:rPr lang="de-DE" dirty="0" err="1" smtClean="0"/>
              <a:t>for</a:t>
            </a:r>
            <a:r>
              <a:rPr lang="de-DE" dirty="0" smtClean="0"/>
              <a:t> </a:t>
            </a:r>
            <a:br>
              <a:rPr lang="de-DE" dirty="0" smtClean="0"/>
            </a:br>
            <a:r>
              <a:rPr lang="de-DE" dirty="0" smtClean="0"/>
              <a:t>Open Science </a:t>
            </a:r>
            <a:r>
              <a:rPr lang="de-DE" dirty="0" err="1" smtClean="0"/>
              <a:t>and</a:t>
            </a:r>
            <a:r>
              <a:rPr lang="de-DE" dirty="0" smtClean="0"/>
              <a:t> </a:t>
            </a:r>
            <a:br>
              <a:rPr lang="de-DE" dirty="0" smtClean="0"/>
            </a:br>
            <a:r>
              <a:rPr lang="de-DE" dirty="0" smtClean="0"/>
              <a:t>Open Education</a:t>
            </a:r>
            <a:endParaRPr lang="de" dirty="0" smtClean="0"/>
          </a:p>
        </p:txBody>
      </p:sp>
      <p:pic>
        <p:nvPicPr>
          <p:cNvPr id="65" name="Google Shape;65;p14"/>
          <p:cNvPicPr preferRelativeResize="0"/>
          <p:nvPr/>
        </p:nvPicPr>
        <p:blipFill>
          <a:blip r:embed="rId4">
            <a:alphaModFix/>
          </a:blip>
          <a:stretch>
            <a:fillRect/>
          </a:stretch>
        </p:blipFill>
        <p:spPr>
          <a:xfrm>
            <a:off x="7297350" y="288000"/>
            <a:ext cx="1534943" cy="729725"/>
          </a:xfrm>
          <a:prstGeom prst="rect">
            <a:avLst/>
          </a:prstGeom>
          <a:noFill/>
          <a:ln>
            <a:noFill/>
          </a:ln>
        </p:spPr>
      </p:pic>
      <p:pic>
        <p:nvPicPr>
          <p:cNvPr id="3" name="Grafik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5585" y="2366683"/>
            <a:ext cx="4793064" cy="249213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998676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b="1" dirty="0" smtClean="0">
                <a:solidFill>
                  <a:srgbClr val="0D2B5A"/>
                </a:solidFill>
              </a:rPr>
              <a:t>Make it findable!</a:t>
            </a:r>
            <a:endParaRPr b="1" dirty="0">
              <a:solidFill>
                <a:srgbClr val="0D2B5A"/>
              </a:solidFill>
            </a:endParaRPr>
          </a:p>
        </p:txBody>
      </p:sp>
      <p:sp>
        <p:nvSpPr>
          <p:cNvPr id="188" name="Google Shape;188;p28"/>
          <p:cNvSpPr txBox="1">
            <a:spLocks noGrp="1"/>
          </p:cNvSpPr>
          <p:nvPr>
            <p:ph type="body" idx="1"/>
          </p:nvPr>
        </p:nvSpPr>
        <p:spPr>
          <a:xfrm>
            <a:off x="311700" y="1152475"/>
            <a:ext cx="8520600" cy="3533826"/>
          </a:xfrm>
          <a:prstGeom prst="rect">
            <a:avLst/>
          </a:prstGeom>
        </p:spPr>
        <p:txBody>
          <a:bodyPr spcFirstLastPara="1" wrap="square" lIns="91425" tIns="91425" rIns="91425" bIns="91425" anchor="t" anchorCtr="0">
            <a:normAutofit/>
          </a:bodyPr>
          <a:lstStyle/>
          <a:p>
            <a:pPr lvl="0"/>
            <a:r>
              <a:rPr lang="de-DE" dirty="0" smtClean="0"/>
              <a:t>Tag </a:t>
            </a:r>
            <a:r>
              <a:rPr lang="de-DE" dirty="0" err="1" smtClean="0"/>
              <a:t>your</a:t>
            </a:r>
            <a:r>
              <a:rPr lang="de-DE" dirty="0" smtClean="0"/>
              <a:t> </a:t>
            </a:r>
            <a:r>
              <a:rPr lang="de-DE" dirty="0" err="1" smtClean="0"/>
              <a:t>GitHub</a:t>
            </a:r>
            <a:r>
              <a:rPr lang="de-DE" dirty="0" smtClean="0"/>
              <a:t> </a:t>
            </a:r>
            <a:r>
              <a:rPr lang="de-DE" dirty="0" err="1" smtClean="0"/>
              <a:t>repository</a:t>
            </a:r>
            <a:r>
              <a:rPr lang="de-DE" dirty="0" smtClean="0"/>
              <a:t> </a:t>
            </a:r>
            <a:r>
              <a:rPr lang="de-DE" dirty="0" err="1" smtClean="0"/>
              <a:t>as</a:t>
            </a:r>
            <a:r>
              <a:rPr lang="de-DE" dirty="0"/>
              <a:t> „</a:t>
            </a:r>
            <a:r>
              <a:rPr lang="de-DE" dirty="0" smtClean="0"/>
              <a:t>open-</a:t>
            </a:r>
            <a:r>
              <a:rPr lang="de-DE" dirty="0" err="1" smtClean="0"/>
              <a:t>educational</a:t>
            </a:r>
            <a:r>
              <a:rPr lang="de-DE" dirty="0" smtClean="0"/>
              <a:t>-</a:t>
            </a:r>
            <a:r>
              <a:rPr lang="de-DE" dirty="0" err="1" smtClean="0"/>
              <a:t>resources</a:t>
            </a:r>
            <a:r>
              <a:rPr lang="de-DE" dirty="0" smtClean="0"/>
              <a:t>“ </a:t>
            </a:r>
          </a:p>
          <a:p>
            <a:pPr lvl="0"/>
            <a:r>
              <a:rPr lang="de-DE" dirty="0" smtClean="0"/>
              <a:t>Add </a:t>
            </a:r>
            <a:r>
              <a:rPr lang="de-DE" dirty="0" err="1"/>
              <a:t>m</a:t>
            </a:r>
            <a:r>
              <a:rPr lang="de-DE" dirty="0" err="1" smtClean="0"/>
              <a:t>etadata</a:t>
            </a:r>
            <a:r>
              <a:rPr lang="de-DE" dirty="0" smtClean="0"/>
              <a:t> </a:t>
            </a:r>
            <a:r>
              <a:rPr lang="de-DE" dirty="0" err="1" smtClean="0"/>
              <a:t>to</a:t>
            </a:r>
            <a:r>
              <a:rPr lang="de-DE" dirty="0" smtClean="0"/>
              <a:t> </a:t>
            </a:r>
            <a:r>
              <a:rPr lang="de-DE" dirty="0" err="1" smtClean="0"/>
              <a:t>make</a:t>
            </a:r>
            <a:r>
              <a:rPr lang="de-DE" dirty="0" smtClean="0"/>
              <a:t> </a:t>
            </a:r>
            <a:r>
              <a:rPr lang="de-DE" dirty="0" err="1" smtClean="0"/>
              <a:t>it</a:t>
            </a:r>
            <a:r>
              <a:rPr lang="de-DE" dirty="0" smtClean="0"/>
              <a:t> </a:t>
            </a:r>
            <a:r>
              <a:rPr lang="de-DE" dirty="0" err="1" smtClean="0"/>
              <a:t>findable</a:t>
            </a:r>
            <a:r>
              <a:rPr lang="de-DE" dirty="0" smtClean="0"/>
              <a:t> </a:t>
            </a:r>
            <a:r>
              <a:rPr lang="de-DE" dirty="0" err="1" smtClean="0"/>
              <a:t>by</a:t>
            </a:r>
            <a:r>
              <a:rPr lang="de-DE" dirty="0" smtClean="0"/>
              <a:t> OERSI, Google, </a:t>
            </a:r>
            <a:r>
              <a:rPr lang="de-DE" dirty="0" err="1" smtClean="0"/>
              <a:t>other</a:t>
            </a:r>
            <a:r>
              <a:rPr lang="de-DE" dirty="0" smtClean="0"/>
              <a:t> </a:t>
            </a:r>
            <a:r>
              <a:rPr lang="de-DE" dirty="0" err="1" smtClean="0"/>
              <a:t>search</a:t>
            </a:r>
            <a:r>
              <a:rPr lang="de-DE" dirty="0" smtClean="0"/>
              <a:t> </a:t>
            </a:r>
            <a:r>
              <a:rPr lang="de-DE" dirty="0" err="1" smtClean="0"/>
              <a:t>engines</a:t>
            </a:r>
            <a:endParaRPr lang="de-DE" dirty="0" smtClean="0"/>
          </a:p>
          <a:p>
            <a:pPr lvl="0"/>
            <a:r>
              <a:rPr lang="de-DE" dirty="0" err="1" smtClean="0"/>
              <a:t>Use</a:t>
            </a:r>
            <a:r>
              <a:rPr lang="de-DE" dirty="0" smtClean="0"/>
              <a:t> </a:t>
            </a:r>
            <a:r>
              <a:rPr lang="de-DE" dirty="0" err="1"/>
              <a:t>Metadata</a:t>
            </a:r>
            <a:r>
              <a:rPr lang="de-DE" dirty="0"/>
              <a:t>-Form </a:t>
            </a:r>
            <a:r>
              <a:rPr lang="de-DE" dirty="0" err="1" smtClean="0"/>
              <a:t>for</a:t>
            </a:r>
            <a:r>
              <a:rPr lang="de-DE" dirty="0" smtClean="0"/>
              <a:t> </a:t>
            </a:r>
            <a:r>
              <a:rPr lang="de-DE" dirty="0" err="1" smtClean="0"/>
              <a:t>Consistent</a:t>
            </a:r>
            <a:r>
              <a:rPr lang="de-DE" dirty="0" smtClean="0"/>
              <a:t> </a:t>
            </a:r>
            <a:r>
              <a:rPr lang="de-DE" dirty="0" err="1"/>
              <a:t>metadata</a:t>
            </a:r>
            <a:r>
              <a:rPr lang="de-DE" dirty="0"/>
              <a:t> </a:t>
            </a:r>
            <a:r>
              <a:rPr lang="de-DE" dirty="0" err="1" smtClean="0"/>
              <a:t>with</a:t>
            </a:r>
            <a:r>
              <a:rPr lang="de-DE" dirty="0" smtClean="0"/>
              <a:t> </a:t>
            </a:r>
            <a:r>
              <a:rPr lang="de-DE" dirty="0" err="1" smtClean="0"/>
              <a:t>controlled</a:t>
            </a:r>
            <a:r>
              <a:rPr lang="de-DE" dirty="0" smtClean="0"/>
              <a:t> </a:t>
            </a:r>
            <a:r>
              <a:rPr lang="de-DE" dirty="0" err="1" smtClean="0"/>
              <a:t>vacabulary</a:t>
            </a:r>
            <a:endParaRPr lang="de-DE" dirty="0" smtClean="0"/>
          </a:p>
          <a:p>
            <a:pPr lvl="0"/>
            <a:r>
              <a:rPr lang="de-DE" dirty="0" smtClean="0"/>
              <a:t>Google-</a:t>
            </a:r>
            <a:r>
              <a:rPr lang="de-DE" dirty="0" err="1" smtClean="0"/>
              <a:t>compliant</a:t>
            </a:r>
            <a:r>
              <a:rPr lang="de-DE" dirty="0" smtClean="0"/>
              <a:t> </a:t>
            </a:r>
            <a:r>
              <a:rPr lang="de-DE" dirty="0" err="1"/>
              <a:t>according</a:t>
            </a:r>
            <a:r>
              <a:rPr lang="de-DE" dirty="0"/>
              <a:t> </a:t>
            </a:r>
            <a:r>
              <a:rPr lang="de-DE" dirty="0" err="1"/>
              <a:t>to</a:t>
            </a:r>
            <a:r>
              <a:rPr lang="de-DE" dirty="0"/>
              <a:t> schema.org/</a:t>
            </a:r>
            <a:r>
              <a:rPr lang="de-DE" dirty="0" err="1"/>
              <a:t>CreativeWork</a:t>
            </a:r>
            <a:r>
              <a:rPr lang="de" dirty="0" smtClean="0"/>
              <a:t>k</a:t>
            </a:r>
            <a:endParaRPr dirty="0" smtClean="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lang="de-DE" dirty="0" smtClean="0"/>
          </a:p>
          <a:p>
            <a:pPr marL="0" lvl="0" indent="0" algn="l" rtl="0">
              <a:spcBef>
                <a:spcPts val="1200"/>
              </a:spcBef>
              <a:spcAft>
                <a:spcPts val="0"/>
              </a:spcAft>
              <a:buNone/>
            </a:pPr>
            <a:endParaRPr dirty="0"/>
          </a:p>
        </p:txBody>
      </p:sp>
      <p:pic>
        <p:nvPicPr>
          <p:cNvPr id="189" name="Google Shape;189;p28"/>
          <p:cNvPicPr preferRelativeResize="0"/>
          <p:nvPr/>
        </p:nvPicPr>
        <p:blipFill>
          <a:blip r:embed="rId3">
            <a:alphaModFix/>
          </a:blip>
          <a:stretch>
            <a:fillRect/>
          </a:stretch>
        </p:blipFill>
        <p:spPr>
          <a:xfrm>
            <a:off x="7297350" y="288000"/>
            <a:ext cx="1534943" cy="729725"/>
          </a:xfrm>
          <a:prstGeom prst="rect">
            <a:avLst/>
          </a:prstGeom>
          <a:noFill/>
          <a:ln>
            <a:noFill/>
          </a:ln>
        </p:spPr>
      </p:pic>
      <p:sp>
        <p:nvSpPr>
          <p:cNvPr id="192" name="Google Shape;192;p28"/>
          <p:cNvSpPr/>
          <p:nvPr/>
        </p:nvSpPr>
        <p:spPr>
          <a:xfrm>
            <a:off x="3952893" y="3117144"/>
            <a:ext cx="678600" cy="491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Grafik 1"/>
          <p:cNvPicPr>
            <a:picLocks noChangeAspect="1"/>
          </p:cNvPicPr>
          <p:nvPr/>
        </p:nvPicPr>
        <p:blipFill>
          <a:blip r:embed="rId4"/>
          <a:stretch>
            <a:fillRect/>
          </a:stretch>
        </p:blipFill>
        <p:spPr>
          <a:xfrm>
            <a:off x="724027" y="2646543"/>
            <a:ext cx="2528600" cy="2122807"/>
          </a:xfrm>
          <a:prstGeom prst="rect">
            <a:avLst/>
          </a:prstGeom>
          <a:ln>
            <a:noFill/>
          </a:ln>
          <a:effectLst>
            <a:outerShdw blurRad="190500" algn="tl" rotWithShape="0">
              <a:srgbClr val="000000">
                <a:alpha val="70000"/>
              </a:srgbClr>
            </a:outerShdw>
          </a:effectLst>
        </p:spPr>
      </p:pic>
      <p:pic>
        <p:nvPicPr>
          <p:cNvPr id="3" name="Grafik 2"/>
          <p:cNvPicPr>
            <a:picLocks noChangeAspect="1"/>
          </p:cNvPicPr>
          <p:nvPr/>
        </p:nvPicPr>
        <p:blipFill>
          <a:blip r:embed="rId5"/>
          <a:stretch>
            <a:fillRect/>
          </a:stretch>
        </p:blipFill>
        <p:spPr>
          <a:xfrm>
            <a:off x="5331759" y="2646543"/>
            <a:ext cx="2423914" cy="2122807"/>
          </a:xfrm>
          <a:prstGeom prst="rect">
            <a:avLst/>
          </a:prstGeom>
          <a:ln>
            <a:noFill/>
          </a:ln>
          <a:effectLst>
            <a:outerShdw blurRad="190500" algn="tl" rotWithShape="0">
              <a:srgbClr val="000000">
                <a:alpha val="70000"/>
              </a:srgbClr>
            </a:outerShdw>
          </a:effectLst>
        </p:spPr>
      </p:pic>
      <p:pic>
        <p:nvPicPr>
          <p:cNvPr id="5" name="Grafik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70751" y="3694860"/>
            <a:ext cx="1126191" cy="1126191"/>
          </a:xfrm>
          <a:prstGeom prst="rect">
            <a:avLst/>
          </a:prstGeom>
        </p:spPr>
      </p:pic>
    </p:spTree>
    <p:extLst>
      <p:ext uri="{BB962C8B-B14F-4D97-AF65-F5344CB8AC3E}">
        <p14:creationId xmlns:p14="http://schemas.microsoft.com/office/powerpoint/2010/main" val="8280164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b="1" dirty="0" smtClean="0">
                <a:solidFill>
                  <a:srgbClr val="0D2B5A"/>
                </a:solidFill>
              </a:rPr>
              <a:t>OER Github Tutorial</a:t>
            </a:r>
            <a:endParaRPr b="1" dirty="0">
              <a:solidFill>
                <a:srgbClr val="0D2B5A"/>
              </a:solidFill>
            </a:endParaRPr>
          </a:p>
        </p:txBody>
      </p:sp>
      <p:sp>
        <p:nvSpPr>
          <p:cNvPr id="64" name="Google Shape;64;p14"/>
          <p:cNvSpPr txBox="1">
            <a:spLocks noGrp="1"/>
          </p:cNvSpPr>
          <p:nvPr>
            <p:ph type="body" idx="1"/>
          </p:nvPr>
        </p:nvSpPr>
        <p:spPr>
          <a:xfrm>
            <a:off x="311700" y="1152475"/>
            <a:ext cx="8520600" cy="3777334"/>
          </a:xfrm>
          <a:prstGeom prst="rect">
            <a:avLst/>
          </a:prstGeom>
        </p:spPr>
        <p:txBody>
          <a:bodyPr spcFirstLastPara="1" wrap="square" lIns="91425" tIns="91425" rIns="91425" bIns="91425" anchor="t" anchorCtr="0">
            <a:normAutofit/>
          </a:bodyPr>
          <a:lstStyle/>
          <a:p>
            <a:r>
              <a:rPr lang="de-DE" dirty="0" smtClean="0"/>
              <a:t>Quick Start </a:t>
            </a:r>
          </a:p>
          <a:p>
            <a:pPr lvl="1"/>
            <a:r>
              <a:rPr lang="de-DE" dirty="0" err="1" smtClean="0"/>
              <a:t>create</a:t>
            </a:r>
            <a:r>
              <a:rPr lang="de-DE" dirty="0" smtClean="0"/>
              <a:t> a </a:t>
            </a:r>
            <a:r>
              <a:rPr lang="de-DE" dirty="0" err="1" smtClean="0"/>
              <a:t>project</a:t>
            </a:r>
            <a:r>
              <a:rPr lang="de-DE" dirty="0" smtClean="0"/>
              <a:t> </a:t>
            </a:r>
            <a:r>
              <a:rPr lang="de-DE" dirty="0" err="1" smtClean="0"/>
              <a:t>for</a:t>
            </a:r>
            <a:r>
              <a:rPr lang="de-DE" dirty="0" smtClean="0"/>
              <a:t> Open </a:t>
            </a:r>
            <a:r>
              <a:rPr lang="de-DE" dirty="0" err="1" smtClean="0"/>
              <a:t>Textbook</a:t>
            </a:r>
            <a:r>
              <a:rPr lang="de-DE" dirty="0" smtClean="0"/>
              <a:t> on </a:t>
            </a:r>
            <a:r>
              <a:rPr lang="de-DE" dirty="0" err="1" smtClean="0"/>
              <a:t>GitHub</a:t>
            </a:r>
            <a:r>
              <a:rPr lang="de-DE" dirty="0" smtClean="0"/>
              <a:t> </a:t>
            </a:r>
            <a:endParaRPr lang="de-DE" dirty="0"/>
          </a:p>
          <a:p>
            <a:pPr lvl="1"/>
            <a:r>
              <a:rPr lang="de-DE" dirty="0" err="1" smtClean="0"/>
              <a:t>make</a:t>
            </a:r>
            <a:r>
              <a:rPr lang="de-DE" dirty="0" smtClean="0"/>
              <a:t> </a:t>
            </a:r>
            <a:r>
              <a:rPr lang="de-DE" dirty="0" err="1" smtClean="0"/>
              <a:t>it</a:t>
            </a:r>
            <a:r>
              <a:rPr lang="de-DE" dirty="0" smtClean="0"/>
              <a:t> </a:t>
            </a:r>
            <a:r>
              <a:rPr lang="de-DE" dirty="0" err="1" smtClean="0"/>
              <a:t>findable</a:t>
            </a:r>
            <a:r>
              <a:rPr lang="de-DE" dirty="0" smtClean="0"/>
              <a:t> in OERSI </a:t>
            </a:r>
            <a:br>
              <a:rPr lang="de-DE" dirty="0" smtClean="0"/>
            </a:br>
            <a:r>
              <a:rPr lang="de-DE" dirty="0" smtClean="0"/>
              <a:t>… in </a:t>
            </a:r>
            <a:r>
              <a:rPr lang="de-DE" dirty="0" err="1" smtClean="0"/>
              <a:t>less</a:t>
            </a:r>
            <a:r>
              <a:rPr lang="de-DE" dirty="0" smtClean="0"/>
              <a:t> </a:t>
            </a:r>
            <a:r>
              <a:rPr lang="de-DE" dirty="0" err="1" smtClean="0"/>
              <a:t>than</a:t>
            </a:r>
            <a:r>
              <a:rPr lang="de-DE" dirty="0" smtClean="0"/>
              <a:t> 5min</a:t>
            </a:r>
          </a:p>
          <a:p>
            <a:r>
              <a:rPr lang="de-DE" sz="1800" dirty="0" err="1" smtClean="0"/>
              <a:t>Step</a:t>
            </a:r>
            <a:r>
              <a:rPr lang="de-DE" sz="1800" dirty="0" smtClean="0"/>
              <a:t> </a:t>
            </a:r>
            <a:r>
              <a:rPr lang="de-DE" sz="1800" dirty="0" err="1" smtClean="0"/>
              <a:t>by</a:t>
            </a:r>
            <a:r>
              <a:rPr lang="de-DE" sz="1800" dirty="0" smtClean="0"/>
              <a:t> </a:t>
            </a:r>
            <a:r>
              <a:rPr lang="de-DE" sz="1800" dirty="0" err="1" smtClean="0"/>
              <a:t>Step</a:t>
            </a:r>
            <a:r>
              <a:rPr lang="de-DE" sz="1800" dirty="0" smtClean="0"/>
              <a:t> </a:t>
            </a:r>
            <a:endParaRPr lang="de-DE" dirty="0"/>
          </a:p>
          <a:p>
            <a:pPr lvl="1"/>
            <a:r>
              <a:rPr lang="de-DE" dirty="0" err="1" smtClean="0"/>
              <a:t>further</a:t>
            </a:r>
            <a:r>
              <a:rPr lang="de-DE" dirty="0" smtClean="0"/>
              <a:t> </a:t>
            </a:r>
            <a:r>
              <a:rPr lang="de-DE" dirty="0" err="1" smtClean="0"/>
              <a:t>description</a:t>
            </a:r>
            <a:r>
              <a:rPr lang="de-DE" dirty="0" smtClean="0"/>
              <a:t> </a:t>
            </a:r>
            <a:r>
              <a:rPr lang="de-DE" dirty="0" err="1" smtClean="0"/>
              <a:t>of</a:t>
            </a:r>
            <a:r>
              <a:rPr lang="de-DE" dirty="0" smtClean="0"/>
              <a:t> all </a:t>
            </a:r>
            <a:r>
              <a:rPr lang="de-DE" dirty="0" err="1" smtClean="0"/>
              <a:t>steps</a:t>
            </a:r>
            <a:r>
              <a:rPr lang="en-US" dirty="0" smtClean="0"/>
              <a:t> </a:t>
            </a:r>
            <a:br>
              <a:rPr lang="en-US" dirty="0" smtClean="0"/>
            </a:br>
            <a:r>
              <a:rPr lang="en-US" dirty="0" smtClean="0"/>
              <a:t>… in 10-20min</a:t>
            </a:r>
          </a:p>
          <a:p>
            <a:r>
              <a:rPr lang="en-US" dirty="0" smtClean="0"/>
              <a:t>Reference</a:t>
            </a:r>
            <a:endParaRPr lang="en-US" dirty="0"/>
          </a:p>
          <a:p>
            <a:pPr lvl="1"/>
            <a:r>
              <a:rPr lang="en-US" dirty="0" smtClean="0"/>
              <a:t>advanced topics</a:t>
            </a:r>
            <a:br>
              <a:rPr lang="en-US" dirty="0" smtClean="0"/>
            </a:br>
            <a:r>
              <a:rPr lang="en-US" dirty="0" smtClean="0"/>
              <a:t>… under construction</a:t>
            </a:r>
            <a:endParaRPr lang="de-DE" dirty="0" smtClean="0"/>
          </a:p>
          <a:p>
            <a:endParaRPr lang="de" dirty="0" smtClean="0"/>
          </a:p>
        </p:txBody>
      </p:sp>
      <p:pic>
        <p:nvPicPr>
          <p:cNvPr id="65" name="Google Shape;65;p14"/>
          <p:cNvPicPr preferRelativeResize="0"/>
          <p:nvPr/>
        </p:nvPicPr>
        <p:blipFill>
          <a:blip r:embed="rId3">
            <a:alphaModFix/>
          </a:blip>
          <a:stretch>
            <a:fillRect/>
          </a:stretch>
        </p:blipFill>
        <p:spPr>
          <a:xfrm>
            <a:off x="7297350" y="288000"/>
            <a:ext cx="1534943" cy="729725"/>
          </a:xfrm>
          <a:prstGeom prst="rect">
            <a:avLst/>
          </a:prstGeom>
          <a:noFill/>
          <a:ln>
            <a:noFill/>
          </a:ln>
        </p:spPr>
      </p:pic>
      <p:pic>
        <p:nvPicPr>
          <p:cNvPr id="2" name="Grafik 1"/>
          <p:cNvPicPr>
            <a:picLocks noChangeAspect="1"/>
          </p:cNvPicPr>
          <p:nvPr/>
        </p:nvPicPr>
        <p:blipFill>
          <a:blip r:embed="rId4"/>
          <a:stretch>
            <a:fillRect/>
          </a:stretch>
        </p:blipFill>
        <p:spPr>
          <a:xfrm>
            <a:off x="4572000" y="1983441"/>
            <a:ext cx="4237519" cy="2771658"/>
          </a:xfrm>
          <a:prstGeom prst="rect">
            <a:avLst/>
          </a:prstGeom>
          <a:ln>
            <a:noFill/>
          </a:ln>
          <a:effectLst>
            <a:outerShdw blurRad="190500" algn="tl" rotWithShape="0">
              <a:srgbClr val="000000">
                <a:alpha val="70000"/>
              </a:srgbClr>
            </a:outerShdw>
          </a:effectLst>
        </p:spPr>
      </p:pic>
      <p:pic>
        <p:nvPicPr>
          <p:cNvPr id="3" name="Grafik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0826" y="3760483"/>
            <a:ext cx="1088745" cy="1088745"/>
          </a:xfrm>
          <a:prstGeom prst="rect">
            <a:avLst/>
          </a:prstGeom>
        </p:spPr>
      </p:pic>
    </p:spTree>
    <p:extLst>
      <p:ext uri="{BB962C8B-B14F-4D97-AF65-F5344CB8AC3E}">
        <p14:creationId xmlns:p14="http://schemas.microsoft.com/office/powerpoint/2010/main" val="2339383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b="1" dirty="0" smtClean="0">
                <a:solidFill>
                  <a:srgbClr val="0D2B5A"/>
                </a:solidFill>
              </a:rPr>
              <a:t>Conclusion</a:t>
            </a:r>
            <a:endParaRPr b="1" dirty="0">
              <a:solidFill>
                <a:srgbClr val="0D2B5A"/>
              </a:solidFill>
            </a:endParaRPr>
          </a:p>
        </p:txBody>
      </p:sp>
      <p:sp>
        <p:nvSpPr>
          <p:cNvPr id="205" name="Google Shape;205;p30"/>
          <p:cNvSpPr txBox="1">
            <a:spLocks noGrp="1"/>
          </p:cNvSpPr>
          <p:nvPr>
            <p:ph type="body" idx="1"/>
          </p:nvPr>
        </p:nvSpPr>
        <p:spPr>
          <a:xfrm>
            <a:off x="311700" y="1152475"/>
            <a:ext cx="8520600" cy="3817090"/>
          </a:xfrm>
          <a:prstGeom prst="rect">
            <a:avLst/>
          </a:prstGeom>
        </p:spPr>
        <p:txBody>
          <a:bodyPr spcFirstLastPara="1" wrap="square" lIns="91425" tIns="91425" rIns="91425" bIns="91425" anchor="t" anchorCtr="0">
            <a:normAutofit/>
          </a:bodyPr>
          <a:lstStyle/>
          <a:p>
            <a:pPr marL="0" lvl="0" indent="0" algn="ctr">
              <a:spcBef>
                <a:spcPts val="1200"/>
              </a:spcBef>
              <a:spcAft>
                <a:spcPts val="1200"/>
              </a:spcAft>
              <a:buNone/>
            </a:pPr>
            <a:r>
              <a:rPr lang="en-US" sz="2400" dirty="0"/>
              <a:t>GitHub/GitLab </a:t>
            </a:r>
            <a:r>
              <a:rPr lang="en-US" sz="2400" dirty="0" smtClean="0"/>
              <a:t>provide </a:t>
            </a:r>
            <a:r>
              <a:rPr lang="en-US" sz="2400" dirty="0"/>
              <a:t>a global solution for </a:t>
            </a:r>
            <a:r>
              <a:rPr lang="en-US" sz="2400" dirty="0" smtClean="0"/>
              <a:t>creation</a:t>
            </a:r>
            <a:r>
              <a:rPr lang="en-US" sz="2400" dirty="0"/>
              <a:t> </a:t>
            </a:r>
            <a:r>
              <a:rPr lang="en-US" sz="2400" dirty="0" smtClean="0"/>
              <a:t>and </a:t>
            </a:r>
            <a:r>
              <a:rPr lang="en-US" sz="2400" dirty="0"/>
              <a:t>collaborative </a:t>
            </a:r>
            <a:r>
              <a:rPr lang="en-US" sz="2400" dirty="0" smtClean="0"/>
              <a:t>development of Open Textbooks and interactive courses</a:t>
            </a:r>
            <a:endParaRPr lang="de" sz="2400" dirty="0" smtClean="0"/>
          </a:p>
          <a:p>
            <a:pPr marL="0" lvl="0" indent="0" algn="ctr">
              <a:spcBef>
                <a:spcPts val="1200"/>
              </a:spcBef>
              <a:spcAft>
                <a:spcPts val="1200"/>
              </a:spcAft>
              <a:buNone/>
            </a:pPr>
            <a:r>
              <a:rPr lang="de" sz="2400" dirty="0" smtClean="0"/>
              <a:t>Projects from GitHub and GitLab that are tagged as „</a:t>
            </a:r>
            <a:r>
              <a:rPr lang="de-DE" sz="2400" dirty="0" smtClean="0"/>
              <a:t>open-</a:t>
            </a:r>
            <a:r>
              <a:rPr lang="de-DE" sz="2400" dirty="0" err="1" smtClean="0"/>
              <a:t>educational</a:t>
            </a:r>
            <a:r>
              <a:rPr lang="de-DE" sz="2400" dirty="0" smtClean="0"/>
              <a:t>-</a:t>
            </a:r>
            <a:r>
              <a:rPr lang="de-DE" sz="2400" dirty="0" err="1" smtClean="0"/>
              <a:t>resources</a:t>
            </a:r>
            <a:r>
              <a:rPr lang="de-DE" sz="2400" dirty="0" smtClean="0"/>
              <a:t>“ </a:t>
            </a:r>
            <a:r>
              <a:rPr lang="de-DE" sz="2400" dirty="0" err="1" smtClean="0"/>
              <a:t>and</a:t>
            </a:r>
            <a:r>
              <a:rPr lang="de-DE" sz="2400" dirty="0" smtClean="0"/>
              <a:t> </a:t>
            </a:r>
            <a:r>
              <a:rPr lang="de-DE" sz="2400" dirty="0" err="1" smtClean="0"/>
              <a:t>filled</a:t>
            </a:r>
            <a:r>
              <a:rPr lang="de-DE" sz="2400" dirty="0" smtClean="0"/>
              <a:t> </a:t>
            </a:r>
            <a:r>
              <a:rPr lang="de-DE" sz="2400" dirty="0" err="1" smtClean="0"/>
              <a:t>with</a:t>
            </a:r>
            <a:r>
              <a:rPr lang="de-DE" sz="2400" dirty="0" smtClean="0"/>
              <a:t> </a:t>
            </a:r>
            <a:r>
              <a:rPr lang="de-DE" sz="2400" dirty="0" err="1" smtClean="0"/>
              <a:t>consistent</a:t>
            </a:r>
            <a:r>
              <a:rPr lang="de-DE" sz="2400" dirty="0" smtClean="0"/>
              <a:t> </a:t>
            </a:r>
            <a:r>
              <a:rPr lang="de-DE" sz="2400" dirty="0" err="1" smtClean="0"/>
              <a:t>metadata</a:t>
            </a:r>
            <a:r>
              <a:rPr lang="de-DE" sz="2400" dirty="0" smtClean="0"/>
              <a:t> will </a:t>
            </a:r>
            <a:r>
              <a:rPr lang="de-DE" sz="2400" dirty="0" err="1" smtClean="0"/>
              <a:t>automatically</a:t>
            </a:r>
            <a:r>
              <a:rPr lang="de-DE" sz="2400" dirty="0" smtClean="0"/>
              <a:t> </a:t>
            </a:r>
            <a:r>
              <a:rPr lang="de-DE" sz="2400" dirty="0" err="1" smtClean="0"/>
              <a:t>be</a:t>
            </a:r>
            <a:r>
              <a:rPr lang="de-DE" sz="2400" dirty="0" smtClean="0"/>
              <a:t> </a:t>
            </a:r>
            <a:r>
              <a:rPr lang="de-DE" sz="2400" dirty="0" err="1" smtClean="0"/>
              <a:t>listed</a:t>
            </a:r>
            <a:r>
              <a:rPr lang="de-DE" sz="2400" dirty="0" smtClean="0"/>
              <a:t> in OERSI</a:t>
            </a:r>
            <a:endParaRPr lang="de" sz="2400" dirty="0" smtClean="0"/>
          </a:p>
        </p:txBody>
      </p:sp>
      <p:pic>
        <p:nvPicPr>
          <p:cNvPr id="206" name="Google Shape;206;p30"/>
          <p:cNvPicPr preferRelativeResize="0"/>
          <p:nvPr/>
        </p:nvPicPr>
        <p:blipFill>
          <a:blip r:embed="rId3">
            <a:alphaModFix/>
          </a:blip>
          <a:stretch>
            <a:fillRect/>
          </a:stretch>
        </p:blipFill>
        <p:spPr>
          <a:xfrm>
            <a:off x="7297350" y="288000"/>
            <a:ext cx="1534943" cy="729725"/>
          </a:xfrm>
          <a:prstGeom prst="rect">
            <a:avLst/>
          </a:prstGeom>
          <a:noFill/>
          <a:ln>
            <a:noFill/>
          </a:ln>
        </p:spPr>
      </p:pic>
    </p:spTree>
    <p:extLst>
      <p:ext uri="{BB962C8B-B14F-4D97-AF65-F5344CB8AC3E}">
        <p14:creationId xmlns:p14="http://schemas.microsoft.com/office/powerpoint/2010/main" val="10090081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b="1" dirty="0" smtClean="0">
                <a:solidFill>
                  <a:srgbClr val="0D2B5A"/>
                </a:solidFill>
              </a:rPr>
              <a:t>Thanks for your attention!</a:t>
            </a:r>
            <a:endParaRPr b="1" dirty="0">
              <a:solidFill>
                <a:srgbClr val="0D2B5A"/>
              </a:solidFill>
            </a:endParaRPr>
          </a:p>
        </p:txBody>
      </p:sp>
      <p:sp>
        <p:nvSpPr>
          <p:cNvPr id="212" name="Google Shape;212;p31"/>
          <p:cNvSpPr txBox="1">
            <a:spLocks noGrp="1"/>
          </p:cNvSpPr>
          <p:nvPr>
            <p:ph type="body" idx="1"/>
          </p:nvPr>
        </p:nvSpPr>
        <p:spPr>
          <a:xfrm>
            <a:off x="311700" y="1152475"/>
            <a:ext cx="8520600" cy="3990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de" dirty="0" smtClean="0"/>
              <a:t>Contact: </a:t>
            </a:r>
            <a:r>
              <a:rPr lang="de" u="sng" dirty="0" smtClean="0">
                <a:solidFill>
                  <a:schemeClr val="hlink"/>
                </a:solidFill>
                <a:hlinkClick r:id="rId3"/>
              </a:rPr>
              <a:t>axel.klinger@tib.eu</a:t>
            </a:r>
            <a:endParaRPr lang="de-DE" u="sng" dirty="0">
              <a:solidFill>
                <a:schemeClr val="hlink"/>
              </a:solidFill>
            </a:endParaRPr>
          </a:p>
          <a:p>
            <a:pPr marL="0" lvl="0" indent="0" algn="l" rtl="0">
              <a:spcBef>
                <a:spcPts val="1200"/>
              </a:spcBef>
              <a:spcAft>
                <a:spcPts val="0"/>
              </a:spcAft>
              <a:buNone/>
            </a:pPr>
            <a:endParaRPr lang="de-DE" b="1" dirty="0" smtClean="0"/>
          </a:p>
          <a:p>
            <a:pPr marL="0" lvl="0" indent="0" algn="l" rtl="0">
              <a:spcBef>
                <a:spcPts val="1200"/>
              </a:spcBef>
              <a:spcAft>
                <a:spcPts val="0"/>
              </a:spcAft>
              <a:buNone/>
            </a:pPr>
            <a:endParaRPr lang="de-DE" b="1" dirty="0"/>
          </a:p>
          <a:p>
            <a:pPr marL="0" lvl="0" indent="0" algn="l" rtl="0">
              <a:spcBef>
                <a:spcPts val="1200"/>
              </a:spcBef>
              <a:spcAft>
                <a:spcPts val="0"/>
              </a:spcAft>
              <a:buNone/>
            </a:pPr>
            <a:endParaRPr b="1" dirty="0"/>
          </a:p>
          <a:p>
            <a:pPr marL="0" lvl="0" indent="0" algn="l" rtl="0">
              <a:spcBef>
                <a:spcPts val="1200"/>
              </a:spcBef>
              <a:spcAft>
                <a:spcPts val="0"/>
              </a:spcAft>
              <a:buNone/>
            </a:pPr>
            <a:endParaRPr b="1" dirty="0"/>
          </a:p>
          <a:p>
            <a:pPr marL="0" lvl="0" indent="0" algn="ctr" rtl="0">
              <a:spcBef>
                <a:spcPts val="1200"/>
              </a:spcBef>
              <a:spcAft>
                <a:spcPts val="0"/>
              </a:spcAft>
              <a:buNone/>
            </a:pPr>
            <a:endParaRPr sz="1200" b="1" dirty="0"/>
          </a:p>
          <a:p>
            <a:pPr marL="0" lvl="0" indent="0" algn="ctr" rtl="0">
              <a:spcBef>
                <a:spcPts val="1200"/>
              </a:spcBef>
              <a:spcAft>
                <a:spcPts val="1200"/>
              </a:spcAft>
              <a:buNone/>
            </a:pPr>
            <a:r>
              <a:rPr lang="de" sz="1200" b="1" dirty="0"/>
              <a:t>Creative Commons Attribution 4.0 International</a:t>
            </a:r>
            <a:br>
              <a:rPr lang="de" sz="1200" b="1" dirty="0"/>
            </a:br>
            <a:r>
              <a:rPr lang="de" sz="1200" u="sng" dirty="0">
                <a:solidFill>
                  <a:schemeClr val="hlink"/>
                </a:solidFill>
                <a:hlinkClick r:id="rId4"/>
              </a:rPr>
              <a:t>https://creativecommons.org/licenses/by/4.0/deed.de</a:t>
            </a:r>
            <a:r>
              <a:rPr lang="de" sz="1200" dirty="0"/>
              <a:t> </a:t>
            </a:r>
            <a:endParaRPr sz="1200" dirty="0"/>
          </a:p>
        </p:txBody>
      </p:sp>
      <p:pic>
        <p:nvPicPr>
          <p:cNvPr id="213" name="Google Shape;213;p31"/>
          <p:cNvPicPr preferRelativeResize="0"/>
          <p:nvPr/>
        </p:nvPicPr>
        <p:blipFill>
          <a:blip r:embed="rId5">
            <a:alphaModFix/>
          </a:blip>
          <a:stretch>
            <a:fillRect/>
          </a:stretch>
        </p:blipFill>
        <p:spPr>
          <a:xfrm>
            <a:off x="7297350" y="288000"/>
            <a:ext cx="1534943" cy="729725"/>
          </a:xfrm>
          <a:prstGeom prst="rect">
            <a:avLst/>
          </a:prstGeom>
          <a:noFill/>
          <a:ln>
            <a:noFill/>
          </a:ln>
        </p:spPr>
      </p:pic>
      <p:pic>
        <p:nvPicPr>
          <p:cNvPr id="214" name="Google Shape;214;p31"/>
          <p:cNvPicPr preferRelativeResize="0"/>
          <p:nvPr/>
        </p:nvPicPr>
        <p:blipFill>
          <a:blip r:embed="rId6">
            <a:alphaModFix/>
          </a:blip>
          <a:stretch>
            <a:fillRect/>
          </a:stretch>
        </p:blipFill>
        <p:spPr>
          <a:xfrm>
            <a:off x="1746813" y="3998606"/>
            <a:ext cx="971075" cy="344300"/>
          </a:xfrm>
          <a:prstGeom prst="rect">
            <a:avLst/>
          </a:prstGeom>
          <a:noFill/>
          <a:ln>
            <a:noFill/>
          </a:ln>
        </p:spPr>
      </p:pic>
    </p:spTree>
    <p:extLst>
      <p:ext uri="{BB962C8B-B14F-4D97-AF65-F5344CB8AC3E}">
        <p14:creationId xmlns:p14="http://schemas.microsoft.com/office/powerpoint/2010/main" val="25739754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b="1" dirty="0" smtClean="0">
                <a:solidFill>
                  <a:srgbClr val="0D2B5A"/>
                </a:solidFill>
              </a:rPr>
              <a:t>Question of Open</a:t>
            </a:r>
            <a:endParaRPr b="1" dirty="0">
              <a:solidFill>
                <a:srgbClr val="0D2B5A"/>
              </a:solidFill>
            </a:endParaRPr>
          </a:p>
        </p:txBody>
      </p:sp>
      <p:sp>
        <p:nvSpPr>
          <p:cNvPr id="64" name="Google Shape;64;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r>
              <a:rPr lang="en-US" dirty="0" smtClean="0"/>
              <a:t>Free </a:t>
            </a:r>
            <a:r>
              <a:rPr lang="en-US" dirty="0"/>
              <a:t>to use </a:t>
            </a:r>
            <a:r>
              <a:rPr lang="en-US" dirty="0" smtClean="0"/>
              <a:t>– e.g. PDF is freely available on the Web</a:t>
            </a:r>
            <a:endParaRPr lang="en-US" dirty="0"/>
          </a:p>
          <a:p>
            <a:r>
              <a:rPr lang="en-US" dirty="0"/>
              <a:t>F</a:t>
            </a:r>
            <a:r>
              <a:rPr lang="en-US" dirty="0" smtClean="0"/>
              <a:t>ree </a:t>
            </a:r>
            <a:r>
              <a:rPr lang="en-US" dirty="0"/>
              <a:t>to reuse </a:t>
            </a:r>
            <a:r>
              <a:rPr lang="en-US" dirty="0" smtClean="0"/>
              <a:t>– same but with an open (CC) license</a:t>
            </a:r>
            <a:endParaRPr lang="en-US" dirty="0"/>
          </a:p>
          <a:p>
            <a:r>
              <a:rPr lang="en-US" dirty="0"/>
              <a:t>O</a:t>
            </a:r>
            <a:r>
              <a:rPr lang="en-US" dirty="0" smtClean="0"/>
              <a:t>pen Source </a:t>
            </a:r>
            <a:r>
              <a:rPr lang="en-US" dirty="0"/>
              <a:t>- </a:t>
            </a:r>
            <a:r>
              <a:rPr lang="en-US" dirty="0" smtClean="0"/>
              <a:t>PDF </a:t>
            </a:r>
            <a:r>
              <a:rPr lang="en-US" dirty="0"/>
              <a:t>and e.g. </a:t>
            </a:r>
            <a:r>
              <a:rPr lang="en-US" dirty="0" smtClean="0"/>
              <a:t>Word document </a:t>
            </a:r>
            <a:r>
              <a:rPr lang="en-US" dirty="0"/>
              <a:t>available with </a:t>
            </a:r>
            <a:r>
              <a:rPr lang="en-US" dirty="0" smtClean="0"/>
              <a:t>CC license</a:t>
            </a:r>
          </a:p>
          <a:p>
            <a:endParaRPr lang="en-US" dirty="0"/>
          </a:p>
          <a:p>
            <a:pPr marL="114300" indent="0">
              <a:buNone/>
            </a:pPr>
            <a:r>
              <a:rPr lang="en-US" dirty="0" smtClean="0"/>
              <a:t>If I find a PDF and Word document in a repository, how can I contribute to it instead of creating a new (similar) version?</a:t>
            </a:r>
          </a:p>
          <a:p>
            <a:endParaRPr lang="en-US" dirty="0"/>
          </a:p>
          <a:p>
            <a:r>
              <a:rPr lang="en-US" dirty="0"/>
              <a:t>O</a:t>
            </a:r>
            <a:r>
              <a:rPr lang="en-US" dirty="0" smtClean="0"/>
              <a:t>pen </a:t>
            </a:r>
            <a:r>
              <a:rPr lang="en-US" dirty="0"/>
              <a:t>for collaboration - all above in open collaboration </a:t>
            </a:r>
            <a:r>
              <a:rPr lang="en-US" dirty="0" smtClean="0"/>
              <a:t>environment</a:t>
            </a:r>
            <a:endParaRPr lang="en-US" dirty="0"/>
          </a:p>
        </p:txBody>
      </p:sp>
      <p:pic>
        <p:nvPicPr>
          <p:cNvPr id="65" name="Google Shape;65;p14"/>
          <p:cNvPicPr preferRelativeResize="0"/>
          <p:nvPr/>
        </p:nvPicPr>
        <p:blipFill>
          <a:blip r:embed="rId3">
            <a:alphaModFix/>
          </a:blip>
          <a:stretch>
            <a:fillRect/>
          </a:stretch>
        </p:blipFill>
        <p:spPr>
          <a:xfrm>
            <a:off x="7297350" y="288000"/>
            <a:ext cx="1534943" cy="729725"/>
          </a:xfrm>
          <a:prstGeom prst="rect">
            <a:avLst/>
          </a:prstGeom>
          <a:noFill/>
          <a:ln>
            <a:noFill/>
          </a:ln>
        </p:spPr>
      </p:pic>
    </p:spTree>
    <p:extLst>
      <p:ext uri="{BB962C8B-B14F-4D97-AF65-F5344CB8AC3E}">
        <p14:creationId xmlns:p14="http://schemas.microsoft.com/office/powerpoint/2010/main" val="22893312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b="1" dirty="0" smtClean="0">
                <a:solidFill>
                  <a:srgbClr val="0D2B5A"/>
                </a:solidFill>
              </a:rPr>
              <a:t>Introduction</a:t>
            </a:r>
            <a:endParaRPr b="1" dirty="0">
              <a:solidFill>
                <a:srgbClr val="0D2B5A"/>
              </a:solidFill>
            </a:endParaRPr>
          </a:p>
        </p:txBody>
      </p:sp>
      <p:sp>
        <p:nvSpPr>
          <p:cNvPr id="64" name="Google Shape;64;p14"/>
          <p:cNvSpPr txBox="1">
            <a:spLocks noGrp="1"/>
          </p:cNvSpPr>
          <p:nvPr>
            <p:ph type="body" idx="1"/>
          </p:nvPr>
        </p:nvSpPr>
        <p:spPr>
          <a:xfrm>
            <a:off x="311700" y="1152475"/>
            <a:ext cx="8520600" cy="3764082"/>
          </a:xfrm>
          <a:prstGeom prst="rect">
            <a:avLst/>
          </a:prstGeom>
        </p:spPr>
        <p:txBody>
          <a:bodyPr spcFirstLastPara="1" wrap="square" lIns="91425" tIns="91425" rIns="91425" bIns="91425" anchor="t" anchorCtr="0">
            <a:normAutofit/>
          </a:bodyPr>
          <a:lstStyle/>
          <a:p>
            <a:r>
              <a:rPr lang="en-US" dirty="0" smtClean="0"/>
              <a:t>2019 launched </a:t>
            </a:r>
            <a:r>
              <a:rPr lang="en-US" dirty="0" err="1"/>
              <a:t>twillo</a:t>
            </a:r>
            <a:r>
              <a:rPr lang="en-US" dirty="0"/>
              <a:t> </a:t>
            </a:r>
            <a:r>
              <a:rPr lang="en-US" dirty="0">
                <a:hlinkClick r:id="rId3"/>
              </a:rPr>
              <a:t>https://twillo.de</a:t>
            </a:r>
            <a:r>
              <a:rPr lang="en-US" dirty="0"/>
              <a:t> as Lower Saxony's OER portal </a:t>
            </a:r>
            <a:r>
              <a:rPr lang="en-US" dirty="0" smtClean="0"/>
              <a:t>for HE</a:t>
            </a:r>
            <a:endParaRPr lang="en-US" dirty="0" smtClean="0"/>
          </a:p>
          <a:p>
            <a:r>
              <a:rPr lang="en-US" dirty="0" smtClean="0"/>
              <a:t>2020 started </a:t>
            </a:r>
            <a:r>
              <a:rPr lang="en-US" dirty="0" smtClean="0"/>
              <a:t>the OER </a:t>
            </a:r>
            <a:r>
              <a:rPr lang="en-US" dirty="0"/>
              <a:t>search index </a:t>
            </a:r>
            <a:r>
              <a:rPr lang="en-US" dirty="0">
                <a:hlinkClick r:id="rId4"/>
              </a:rPr>
              <a:t>https://</a:t>
            </a:r>
            <a:r>
              <a:rPr lang="en-US" dirty="0" smtClean="0">
                <a:hlinkClick r:id="rId4"/>
              </a:rPr>
              <a:t>oersi.org</a:t>
            </a:r>
            <a:r>
              <a:rPr lang="en-US" dirty="0" smtClean="0"/>
              <a:t> to </a:t>
            </a:r>
            <a:r>
              <a:rPr lang="en-US" dirty="0" smtClean="0"/>
              <a:t>search on distributed repositories and provide an </a:t>
            </a:r>
            <a:r>
              <a:rPr lang="en-US" dirty="0" smtClean="0"/>
              <a:t>open </a:t>
            </a:r>
            <a:r>
              <a:rPr lang="en-US" dirty="0" smtClean="0"/>
              <a:t>API</a:t>
            </a:r>
            <a:endParaRPr lang="de-DE" dirty="0" smtClean="0"/>
          </a:p>
        </p:txBody>
      </p:sp>
      <p:pic>
        <p:nvPicPr>
          <p:cNvPr id="65" name="Google Shape;65;p14"/>
          <p:cNvPicPr preferRelativeResize="0"/>
          <p:nvPr/>
        </p:nvPicPr>
        <p:blipFill>
          <a:blip r:embed="rId5">
            <a:alphaModFix/>
          </a:blip>
          <a:stretch>
            <a:fillRect/>
          </a:stretch>
        </p:blipFill>
        <p:spPr>
          <a:xfrm>
            <a:off x="7297350" y="288000"/>
            <a:ext cx="1534943" cy="729725"/>
          </a:xfrm>
          <a:prstGeom prst="rect">
            <a:avLst/>
          </a:prstGeom>
          <a:noFill/>
          <a:ln>
            <a:noFill/>
          </a:ln>
        </p:spPr>
      </p:pic>
      <p:pic>
        <p:nvPicPr>
          <p:cNvPr id="2" name="Grafik 1"/>
          <p:cNvPicPr>
            <a:picLocks noChangeAspect="1"/>
          </p:cNvPicPr>
          <p:nvPr/>
        </p:nvPicPr>
        <p:blipFill>
          <a:blip r:embed="rId6"/>
          <a:stretch>
            <a:fillRect/>
          </a:stretch>
        </p:blipFill>
        <p:spPr>
          <a:xfrm>
            <a:off x="2890888" y="2253082"/>
            <a:ext cx="5820902" cy="2663475"/>
          </a:xfrm>
          <a:prstGeom prst="rect">
            <a:avLst/>
          </a:prstGeom>
        </p:spPr>
      </p:pic>
      <p:pic>
        <p:nvPicPr>
          <p:cNvPr id="3" name="Grafik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45830" y="3907350"/>
            <a:ext cx="1009207" cy="1009207"/>
          </a:xfrm>
          <a:prstGeom prst="rect">
            <a:avLst/>
          </a:prstGeom>
        </p:spPr>
      </p:pic>
    </p:spTree>
    <p:extLst>
      <p:ext uri="{BB962C8B-B14F-4D97-AF65-F5344CB8AC3E}">
        <p14:creationId xmlns:p14="http://schemas.microsoft.com/office/powerpoint/2010/main" val="41634340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b="1" dirty="0" smtClean="0">
                <a:solidFill>
                  <a:srgbClr val="0D2B5A"/>
                </a:solidFill>
              </a:rPr>
              <a:t>Introduction</a:t>
            </a:r>
            <a:endParaRPr b="1" dirty="0">
              <a:solidFill>
                <a:srgbClr val="0D2B5A"/>
              </a:solidFill>
            </a:endParaRPr>
          </a:p>
        </p:txBody>
      </p:sp>
      <p:sp>
        <p:nvSpPr>
          <p:cNvPr id="64" name="Google Shape;64;p14"/>
          <p:cNvSpPr txBox="1">
            <a:spLocks noGrp="1"/>
          </p:cNvSpPr>
          <p:nvPr>
            <p:ph type="body" idx="1"/>
          </p:nvPr>
        </p:nvSpPr>
        <p:spPr>
          <a:xfrm>
            <a:off x="311700" y="1152475"/>
            <a:ext cx="8520600" cy="3770708"/>
          </a:xfrm>
          <a:prstGeom prst="rect">
            <a:avLst/>
          </a:prstGeom>
        </p:spPr>
        <p:txBody>
          <a:bodyPr spcFirstLastPara="1" wrap="square" lIns="91425" tIns="91425" rIns="91425" bIns="91425" anchor="t" anchorCtr="0">
            <a:normAutofit/>
          </a:bodyPr>
          <a:lstStyle/>
          <a:p>
            <a:pPr marL="114300" indent="0">
              <a:buNone/>
            </a:pPr>
            <a:r>
              <a:rPr lang="en-US" dirty="0"/>
              <a:t>With the collection in OERSI, the following questions </a:t>
            </a:r>
            <a:r>
              <a:rPr lang="en-US" dirty="0" smtClean="0"/>
              <a:t>arise</a:t>
            </a:r>
            <a:endParaRPr lang="de-DE" dirty="0"/>
          </a:p>
          <a:p>
            <a:pPr marL="114300" indent="0">
              <a:buNone/>
            </a:pPr>
            <a:endParaRPr lang="de-DE" dirty="0" smtClean="0"/>
          </a:p>
          <a:p>
            <a:pPr>
              <a:buFont typeface="Arial"/>
              <a:buAutoNum type="alphaLcParenR"/>
            </a:pPr>
            <a:r>
              <a:rPr lang="en-US" dirty="0"/>
              <a:t>What are suitable </a:t>
            </a:r>
            <a:r>
              <a:rPr lang="en-US" dirty="0" smtClean="0"/>
              <a:t/>
            </a:r>
            <a:br>
              <a:rPr lang="en-US" dirty="0" smtClean="0"/>
            </a:br>
            <a:r>
              <a:rPr lang="en-US" b="1" dirty="0" smtClean="0"/>
              <a:t>working environments </a:t>
            </a:r>
            <a:r>
              <a:rPr lang="en-US" dirty="0" smtClean="0"/>
              <a:t/>
            </a:r>
            <a:br>
              <a:rPr lang="en-US" dirty="0" smtClean="0"/>
            </a:br>
            <a:r>
              <a:rPr lang="en-US" dirty="0" smtClean="0"/>
              <a:t>for </a:t>
            </a:r>
            <a:r>
              <a:rPr lang="en-US" dirty="0"/>
              <a:t>cross-regional </a:t>
            </a:r>
            <a:r>
              <a:rPr lang="en-US" dirty="0" smtClean="0"/>
              <a:t>collaboration?</a:t>
            </a:r>
            <a:br>
              <a:rPr lang="en-US" dirty="0" smtClean="0"/>
            </a:br>
            <a:endParaRPr lang="de-DE" dirty="0"/>
          </a:p>
          <a:p>
            <a:pPr>
              <a:buAutoNum type="alphaLcParenR"/>
            </a:pPr>
            <a:r>
              <a:rPr lang="en-US" dirty="0"/>
              <a:t>Which </a:t>
            </a:r>
            <a:r>
              <a:rPr lang="en-US" b="1" dirty="0"/>
              <a:t>formats</a:t>
            </a:r>
            <a:r>
              <a:rPr lang="en-US" dirty="0"/>
              <a:t> are particularly </a:t>
            </a:r>
            <a:r>
              <a:rPr lang="en-US" dirty="0" smtClean="0"/>
              <a:t/>
            </a:r>
            <a:br>
              <a:rPr lang="en-US" dirty="0" smtClean="0"/>
            </a:br>
            <a:r>
              <a:rPr lang="en-US" dirty="0" smtClean="0"/>
              <a:t>open </a:t>
            </a:r>
            <a:r>
              <a:rPr lang="en-US" dirty="0"/>
              <a:t>(FAIR) and attractive </a:t>
            </a:r>
            <a:r>
              <a:rPr lang="en-US" dirty="0" smtClean="0"/>
              <a:t/>
            </a:r>
            <a:br>
              <a:rPr lang="en-US" dirty="0" smtClean="0"/>
            </a:br>
            <a:r>
              <a:rPr lang="en-US" dirty="0" smtClean="0"/>
              <a:t>for </a:t>
            </a:r>
            <a:r>
              <a:rPr lang="en-US" dirty="0"/>
              <a:t>use and re-use?</a:t>
            </a:r>
            <a:endParaRPr lang="de-DE" dirty="0" smtClean="0"/>
          </a:p>
        </p:txBody>
      </p:sp>
      <p:pic>
        <p:nvPicPr>
          <p:cNvPr id="65" name="Google Shape;65;p14"/>
          <p:cNvPicPr preferRelativeResize="0"/>
          <p:nvPr/>
        </p:nvPicPr>
        <p:blipFill>
          <a:blip r:embed="rId3">
            <a:alphaModFix/>
          </a:blip>
          <a:stretch>
            <a:fillRect/>
          </a:stretch>
        </p:blipFill>
        <p:spPr>
          <a:xfrm>
            <a:off x="7297350" y="288000"/>
            <a:ext cx="1534943" cy="729725"/>
          </a:xfrm>
          <a:prstGeom prst="rect">
            <a:avLst/>
          </a:prstGeom>
          <a:noFill/>
          <a:ln>
            <a:noFill/>
          </a:ln>
        </p:spPr>
      </p:pic>
      <p:pic>
        <p:nvPicPr>
          <p:cNvPr id="2" name="Grafik 1"/>
          <p:cNvPicPr>
            <a:picLocks noChangeAspect="1"/>
          </p:cNvPicPr>
          <p:nvPr/>
        </p:nvPicPr>
        <p:blipFill>
          <a:blip r:embed="rId4"/>
          <a:stretch>
            <a:fillRect/>
          </a:stretch>
        </p:blipFill>
        <p:spPr>
          <a:xfrm>
            <a:off x="4207932" y="1787977"/>
            <a:ext cx="4624361" cy="283379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83152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lvl="0"/>
            <a:r>
              <a:rPr lang="de" b="1" dirty="0" smtClean="0">
                <a:solidFill>
                  <a:srgbClr val="0D2B5A"/>
                </a:solidFill>
              </a:rPr>
              <a:t>OER Providers - </a:t>
            </a:r>
            <a:r>
              <a:rPr lang="de" b="1" dirty="0">
                <a:solidFill>
                  <a:srgbClr val="0D2B5A"/>
                </a:solidFill>
              </a:rPr>
              <a:t>Working Environments?</a:t>
            </a:r>
            <a:endParaRPr b="1" dirty="0">
              <a:solidFill>
                <a:srgbClr val="0D2B5A"/>
              </a:solidFill>
            </a:endParaRPr>
          </a:p>
        </p:txBody>
      </p:sp>
      <p:sp>
        <p:nvSpPr>
          <p:cNvPr id="64" name="Google Shape;64;p14"/>
          <p:cNvSpPr txBox="1">
            <a:spLocks noGrp="1"/>
          </p:cNvSpPr>
          <p:nvPr>
            <p:ph type="body" idx="1"/>
          </p:nvPr>
        </p:nvSpPr>
        <p:spPr>
          <a:xfrm>
            <a:off x="311700" y="1152475"/>
            <a:ext cx="8520600" cy="3777334"/>
          </a:xfrm>
          <a:prstGeom prst="rect">
            <a:avLst/>
          </a:prstGeom>
        </p:spPr>
        <p:txBody>
          <a:bodyPr spcFirstLastPara="1" wrap="square" lIns="91425" tIns="91425" rIns="91425" bIns="91425" anchor="t" anchorCtr="0">
            <a:normAutofit/>
          </a:bodyPr>
          <a:lstStyle/>
          <a:p>
            <a:r>
              <a:rPr lang="de-DE" dirty="0" err="1" smtClean="0"/>
              <a:t>Repositories</a:t>
            </a:r>
            <a:r>
              <a:rPr lang="de-DE" dirty="0" smtClean="0"/>
              <a:t> </a:t>
            </a:r>
          </a:p>
          <a:p>
            <a:pPr lvl="1"/>
            <a:r>
              <a:rPr lang="en-US" dirty="0"/>
              <a:t>Storage locations for fixed versions as for classic </a:t>
            </a:r>
            <a:r>
              <a:rPr lang="en-US" dirty="0" smtClean="0"/>
              <a:t>publications</a:t>
            </a:r>
          </a:p>
          <a:p>
            <a:pPr lvl="1"/>
            <a:r>
              <a:rPr lang="de-DE" dirty="0" err="1" smtClean="0"/>
              <a:t>No</a:t>
            </a:r>
            <a:r>
              <a:rPr lang="de-DE" dirty="0" smtClean="0"/>
              <a:t> </a:t>
            </a:r>
            <a:r>
              <a:rPr lang="de-DE" dirty="0" err="1" smtClean="0"/>
              <a:t>working</a:t>
            </a:r>
            <a:r>
              <a:rPr lang="de-DE" dirty="0" smtClean="0"/>
              <a:t> </a:t>
            </a:r>
            <a:r>
              <a:rPr lang="de-DE" dirty="0" err="1" smtClean="0"/>
              <a:t>environment</a:t>
            </a:r>
            <a:endParaRPr lang="de-DE" dirty="0" smtClean="0"/>
          </a:p>
          <a:p>
            <a:pPr lvl="1"/>
            <a:r>
              <a:rPr lang="de-DE" dirty="0" err="1" smtClean="0"/>
              <a:t>Local</a:t>
            </a:r>
            <a:r>
              <a:rPr lang="de-DE" dirty="0" smtClean="0"/>
              <a:t> </a:t>
            </a:r>
            <a:r>
              <a:rPr lang="de-DE" dirty="0" err="1" smtClean="0"/>
              <a:t>or</a:t>
            </a:r>
            <a:r>
              <a:rPr lang="de-DE" dirty="0" smtClean="0"/>
              <a:t> regional </a:t>
            </a:r>
            <a:r>
              <a:rPr lang="de-DE" dirty="0" err="1" smtClean="0"/>
              <a:t>authentication</a:t>
            </a:r>
            <a:r>
              <a:rPr lang="de-DE" dirty="0" smtClean="0"/>
              <a:t> </a:t>
            </a:r>
          </a:p>
          <a:p>
            <a:r>
              <a:rPr lang="de-DE" dirty="0" err="1" smtClean="0"/>
              <a:t>Document</a:t>
            </a:r>
            <a:r>
              <a:rPr lang="de-DE" dirty="0" smtClean="0"/>
              <a:t> Management Systems</a:t>
            </a:r>
          </a:p>
          <a:p>
            <a:pPr lvl="1"/>
            <a:r>
              <a:rPr lang="de-DE" dirty="0" err="1"/>
              <a:t>Shared</a:t>
            </a:r>
            <a:r>
              <a:rPr lang="de-DE" dirty="0"/>
              <a:t> </a:t>
            </a:r>
            <a:r>
              <a:rPr lang="de-DE" dirty="0" err="1"/>
              <a:t>file</a:t>
            </a:r>
            <a:r>
              <a:rPr lang="de-DE" dirty="0"/>
              <a:t> </a:t>
            </a:r>
            <a:r>
              <a:rPr lang="de-DE" dirty="0" err="1" smtClean="0"/>
              <a:t>management</a:t>
            </a:r>
            <a:endParaRPr lang="de-DE" dirty="0" smtClean="0"/>
          </a:p>
          <a:p>
            <a:pPr lvl="1"/>
            <a:r>
              <a:rPr lang="de-DE" dirty="0" smtClean="0"/>
              <a:t>Focus on </a:t>
            </a:r>
            <a:r>
              <a:rPr lang="de-DE" dirty="0" err="1" smtClean="0"/>
              <a:t>office</a:t>
            </a:r>
            <a:r>
              <a:rPr lang="de-DE" dirty="0" smtClean="0"/>
              <a:t> </a:t>
            </a:r>
            <a:r>
              <a:rPr lang="de-DE" dirty="0" err="1" smtClean="0"/>
              <a:t>documents</a:t>
            </a:r>
            <a:endParaRPr lang="de-DE" dirty="0" smtClean="0"/>
          </a:p>
          <a:p>
            <a:pPr lvl="1"/>
            <a:r>
              <a:rPr lang="de-DE" dirty="0" err="1"/>
              <a:t>Local</a:t>
            </a:r>
            <a:r>
              <a:rPr lang="de-DE" dirty="0"/>
              <a:t> </a:t>
            </a:r>
            <a:r>
              <a:rPr lang="de-DE" dirty="0" err="1"/>
              <a:t>or</a:t>
            </a:r>
            <a:r>
              <a:rPr lang="de-DE" dirty="0"/>
              <a:t> regional </a:t>
            </a:r>
            <a:r>
              <a:rPr lang="de-DE" dirty="0" err="1"/>
              <a:t>authentication</a:t>
            </a:r>
            <a:endParaRPr lang="de-DE" dirty="0"/>
          </a:p>
          <a:p>
            <a:r>
              <a:rPr lang="de-DE" dirty="0" smtClean="0"/>
              <a:t>Learning Management Systems</a:t>
            </a:r>
          </a:p>
          <a:p>
            <a:pPr lvl="1"/>
            <a:r>
              <a:rPr lang="de-DE" dirty="0" err="1" smtClean="0"/>
              <a:t>Closed</a:t>
            </a:r>
            <a:r>
              <a:rPr lang="de-DE" dirty="0" smtClean="0"/>
              <a:t> </a:t>
            </a:r>
            <a:r>
              <a:rPr lang="de-DE" dirty="0" err="1" smtClean="0"/>
              <a:t>environments</a:t>
            </a:r>
            <a:endParaRPr lang="de-DE" dirty="0" smtClean="0"/>
          </a:p>
          <a:p>
            <a:pPr lvl="1"/>
            <a:r>
              <a:rPr lang="en-US" dirty="0"/>
              <a:t>Materials (courses</a:t>
            </a:r>
            <a:r>
              <a:rPr lang="en-US" dirty="0" smtClean="0"/>
              <a:t>) are </a:t>
            </a:r>
            <a:r>
              <a:rPr lang="en-US" dirty="0"/>
              <a:t>only conditionally </a:t>
            </a:r>
            <a:r>
              <a:rPr lang="en-US" dirty="0" smtClean="0"/>
              <a:t/>
            </a:r>
            <a:br>
              <a:rPr lang="en-US" dirty="0" smtClean="0"/>
            </a:br>
            <a:r>
              <a:rPr lang="en-US" dirty="0" smtClean="0"/>
              <a:t>compatible </a:t>
            </a:r>
            <a:r>
              <a:rPr lang="en-US" dirty="0"/>
              <a:t>with other </a:t>
            </a:r>
            <a:r>
              <a:rPr lang="en-US" dirty="0" smtClean="0"/>
              <a:t>systems</a:t>
            </a:r>
          </a:p>
          <a:p>
            <a:pPr lvl="1"/>
            <a:r>
              <a:rPr lang="de-DE" dirty="0" err="1"/>
              <a:t>Local</a:t>
            </a:r>
            <a:r>
              <a:rPr lang="de-DE" dirty="0"/>
              <a:t> </a:t>
            </a:r>
            <a:r>
              <a:rPr lang="de-DE" dirty="0" err="1"/>
              <a:t>or</a:t>
            </a:r>
            <a:r>
              <a:rPr lang="de-DE" dirty="0"/>
              <a:t> regional </a:t>
            </a:r>
            <a:r>
              <a:rPr lang="de-DE" dirty="0" err="1"/>
              <a:t>authentication</a:t>
            </a:r>
            <a:endParaRPr lang="de" dirty="0" smtClean="0"/>
          </a:p>
        </p:txBody>
      </p:sp>
      <p:pic>
        <p:nvPicPr>
          <p:cNvPr id="65" name="Google Shape;65;p14"/>
          <p:cNvPicPr preferRelativeResize="0"/>
          <p:nvPr/>
        </p:nvPicPr>
        <p:blipFill>
          <a:blip r:embed="rId3">
            <a:alphaModFix/>
          </a:blip>
          <a:stretch>
            <a:fillRect/>
          </a:stretch>
        </p:blipFill>
        <p:spPr>
          <a:xfrm>
            <a:off x="7297350" y="288000"/>
            <a:ext cx="1534943" cy="729725"/>
          </a:xfrm>
          <a:prstGeom prst="rect">
            <a:avLst/>
          </a:prstGeom>
          <a:noFill/>
          <a:ln>
            <a:noFill/>
          </a:ln>
        </p:spPr>
      </p:pic>
      <p:pic>
        <p:nvPicPr>
          <p:cNvPr id="2" name="Grafik 1"/>
          <p:cNvPicPr>
            <a:picLocks noChangeAspect="1"/>
          </p:cNvPicPr>
          <p:nvPr/>
        </p:nvPicPr>
        <p:blipFill>
          <a:blip r:embed="rId4"/>
          <a:stretch>
            <a:fillRect/>
          </a:stretch>
        </p:blipFill>
        <p:spPr>
          <a:xfrm>
            <a:off x="4902953" y="2292626"/>
            <a:ext cx="4009134" cy="207306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402320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lvl="0"/>
            <a:r>
              <a:rPr lang="de" b="1" dirty="0">
                <a:solidFill>
                  <a:srgbClr val="0D2B5A"/>
                </a:solidFill>
              </a:rPr>
              <a:t>OER Providers - </a:t>
            </a:r>
            <a:r>
              <a:rPr lang="de" b="1" dirty="0" smtClean="0">
                <a:solidFill>
                  <a:srgbClr val="0D2B5A"/>
                </a:solidFill>
              </a:rPr>
              <a:t>Working Environments?</a:t>
            </a:r>
            <a:endParaRPr b="1" dirty="0">
              <a:solidFill>
                <a:srgbClr val="0D2B5A"/>
              </a:solidFill>
            </a:endParaRPr>
          </a:p>
        </p:txBody>
      </p:sp>
      <p:sp>
        <p:nvSpPr>
          <p:cNvPr id="64" name="Google Shape;64;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r>
              <a:rPr lang="de-DE" dirty="0" smtClean="0"/>
              <a:t>Version Control Systems </a:t>
            </a:r>
            <a:r>
              <a:rPr lang="de-DE" dirty="0" err="1" smtClean="0"/>
              <a:t>known</a:t>
            </a:r>
            <a:r>
              <a:rPr lang="de-DE" dirty="0" smtClean="0"/>
              <a:t> </a:t>
            </a:r>
            <a:r>
              <a:rPr lang="de-DE" dirty="0" err="1" smtClean="0"/>
              <a:t>from</a:t>
            </a:r>
            <a:r>
              <a:rPr lang="de-DE" dirty="0" smtClean="0"/>
              <a:t> Software Development</a:t>
            </a:r>
          </a:p>
          <a:p>
            <a:pPr lvl="1"/>
            <a:r>
              <a:rPr lang="de-DE" dirty="0" err="1" smtClean="0"/>
              <a:t>Examples</a:t>
            </a:r>
            <a:endParaRPr lang="de-DE" dirty="0"/>
          </a:p>
          <a:p>
            <a:pPr lvl="2"/>
            <a:r>
              <a:rPr lang="de-DE" dirty="0" err="1"/>
              <a:t>GitHub</a:t>
            </a:r>
            <a:r>
              <a:rPr lang="de-DE" dirty="0"/>
              <a:t> </a:t>
            </a:r>
            <a:r>
              <a:rPr lang="de-DE" dirty="0">
                <a:hlinkClick r:id="rId3"/>
              </a:rPr>
              <a:t>https://github.com</a:t>
            </a:r>
            <a:r>
              <a:rPr lang="de-DE" dirty="0"/>
              <a:t> </a:t>
            </a:r>
          </a:p>
          <a:p>
            <a:pPr lvl="2"/>
            <a:r>
              <a:rPr lang="de-DE" dirty="0"/>
              <a:t>GitLab </a:t>
            </a:r>
            <a:r>
              <a:rPr lang="de-DE" dirty="0">
                <a:hlinkClick r:id="rId4"/>
              </a:rPr>
              <a:t>https://gitlab.com</a:t>
            </a:r>
            <a:r>
              <a:rPr lang="de-DE" dirty="0"/>
              <a:t> </a:t>
            </a:r>
          </a:p>
          <a:p>
            <a:pPr lvl="1"/>
            <a:r>
              <a:rPr lang="en-US" dirty="0" smtClean="0"/>
              <a:t>Plain text like Markdown, Latex </a:t>
            </a:r>
            <a:r>
              <a:rPr lang="en-US" dirty="0" err="1" smtClean="0"/>
              <a:t>etc</a:t>
            </a:r>
            <a:endParaRPr lang="en-US" dirty="0" smtClean="0"/>
          </a:p>
          <a:p>
            <a:pPr lvl="1"/>
            <a:r>
              <a:rPr lang="en-US" dirty="0" smtClean="0"/>
              <a:t>Current </a:t>
            </a:r>
            <a:r>
              <a:rPr lang="en-US" dirty="0"/>
              <a:t>status and fixed versions</a:t>
            </a:r>
            <a:endParaRPr lang="de-DE" dirty="0" smtClean="0"/>
          </a:p>
          <a:p>
            <a:pPr lvl="1"/>
            <a:r>
              <a:rPr lang="de-DE" dirty="0" smtClean="0"/>
              <a:t>Integrated </a:t>
            </a:r>
            <a:r>
              <a:rPr lang="de-DE" dirty="0" err="1" smtClean="0"/>
              <a:t>editors</a:t>
            </a:r>
            <a:endParaRPr lang="de-DE" dirty="0" smtClean="0"/>
          </a:p>
          <a:p>
            <a:pPr lvl="1"/>
            <a:r>
              <a:rPr lang="de-DE" dirty="0" smtClean="0"/>
              <a:t>Task </a:t>
            </a:r>
            <a:r>
              <a:rPr lang="de-DE" dirty="0" err="1" smtClean="0"/>
              <a:t>planning</a:t>
            </a:r>
            <a:r>
              <a:rPr lang="de-DE" dirty="0" smtClean="0"/>
              <a:t> </a:t>
            </a:r>
            <a:r>
              <a:rPr lang="de-DE" dirty="0" err="1" smtClean="0"/>
              <a:t>for</a:t>
            </a:r>
            <a:r>
              <a:rPr lang="de-DE" dirty="0" smtClean="0"/>
              <a:t> </a:t>
            </a:r>
            <a:r>
              <a:rPr lang="de-DE" dirty="0" err="1" smtClean="0"/>
              <a:t>bug</a:t>
            </a:r>
            <a:r>
              <a:rPr lang="de-DE" dirty="0" smtClean="0"/>
              <a:t> fixes </a:t>
            </a:r>
            <a:r>
              <a:rPr lang="de-DE" dirty="0" err="1" smtClean="0"/>
              <a:t>and</a:t>
            </a:r>
            <a:r>
              <a:rPr lang="de-DE" dirty="0" smtClean="0"/>
              <a:t> </a:t>
            </a:r>
            <a:r>
              <a:rPr lang="de-DE" dirty="0" err="1" smtClean="0"/>
              <a:t>additions</a:t>
            </a:r>
            <a:endParaRPr lang="de-DE" dirty="0" smtClean="0"/>
          </a:p>
          <a:p>
            <a:pPr lvl="1"/>
            <a:r>
              <a:rPr lang="de-DE" dirty="0" smtClean="0"/>
              <a:t>Workflows </a:t>
            </a:r>
            <a:r>
              <a:rPr lang="de-DE" dirty="0" err="1" smtClean="0"/>
              <a:t>for</a:t>
            </a:r>
            <a:r>
              <a:rPr lang="de-DE" dirty="0" smtClean="0"/>
              <a:t> </a:t>
            </a:r>
            <a:r>
              <a:rPr lang="de-DE" dirty="0" err="1" smtClean="0"/>
              <a:t>collaboration</a:t>
            </a:r>
            <a:r>
              <a:rPr lang="de-DE" dirty="0" smtClean="0"/>
              <a:t> </a:t>
            </a:r>
          </a:p>
          <a:p>
            <a:pPr lvl="1"/>
            <a:r>
              <a:rPr lang="en-US" dirty="0"/>
              <a:t>Globally freely available for </a:t>
            </a:r>
            <a:r>
              <a:rPr lang="en-US" dirty="0" smtClean="0"/>
              <a:t/>
            </a:r>
            <a:br>
              <a:rPr lang="en-US" dirty="0" smtClean="0"/>
            </a:br>
            <a:r>
              <a:rPr lang="en-US" dirty="0" smtClean="0"/>
              <a:t>national </a:t>
            </a:r>
            <a:r>
              <a:rPr lang="en-US" dirty="0"/>
              <a:t>or international </a:t>
            </a:r>
            <a:r>
              <a:rPr lang="en-US" dirty="0" smtClean="0"/>
              <a:t/>
            </a:r>
            <a:br>
              <a:rPr lang="en-US" dirty="0" smtClean="0"/>
            </a:br>
            <a:r>
              <a:rPr lang="en-US" dirty="0" smtClean="0"/>
              <a:t>collaboration</a:t>
            </a:r>
            <a:endParaRPr lang="de-DE" dirty="0" smtClean="0"/>
          </a:p>
          <a:p>
            <a:endParaRPr lang="de" dirty="0" smtClean="0"/>
          </a:p>
        </p:txBody>
      </p:sp>
      <p:pic>
        <p:nvPicPr>
          <p:cNvPr id="65" name="Google Shape;65;p14"/>
          <p:cNvPicPr preferRelativeResize="0"/>
          <p:nvPr/>
        </p:nvPicPr>
        <p:blipFill>
          <a:blip r:embed="rId5">
            <a:alphaModFix/>
          </a:blip>
          <a:stretch>
            <a:fillRect/>
          </a:stretch>
        </p:blipFill>
        <p:spPr>
          <a:xfrm>
            <a:off x="7297350" y="288000"/>
            <a:ext cx="1534943" cy="729725"/>
          </a:xfrm>
          <a:prstGeom prst="rect">
            <a:avLst/>
          </a:prstGeom>
          <a:noFill/>
          <a:ln>
            <a:noFill/>
          </a:ln>
        </p:spPr>
      </p:pic>
      <p:pic>
        <p:nvPicPr>
          <p:cNvPr id="2" name="Grafik 1"/>
          <p:cNvPicPr>
            <a:picLocks noChangeAspect="1"/>
          </p:cNvPicPr>
          <p:nvPr/>
        </p:nvPicPr>
        <p:blipFill>
          <a:blip r:embed="rId6"/>
          <a:stretch>
            <a:fillRect/>
          </a:stretch>
        </p:blipFill>
        <p:spPr>
          <a:xfrm>
            <a:off x="4734934" y="1949463"/>
            <a:ext cx="3888765" cy="282042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572174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lvl="0"/>
            <a:r>
              <a:rPr lang="de" b="1" dirty="0" smtClean="0">
                <a:solidFill>
                  <a:srgbClr val="0D2B5A"/>
                </a:solidFill>
              </a:rPr>
              <a:t>Open Source and OER</a:t>
            </a:r>
            <a:endParaRPr b="1" dirty="0">
              <a:solidFill>
                <a:srgbClr val="0D2B5A"/>
              </a:solidFill>
            </a:endParaRPr>
          </a:p>
        </p:txBody>
      </p:sp>
      <p:sp>
        <p:nvSpPr>
          <p:cNvPr id="64" name="Google Shape;64;p14"/>
          <p:cNvSpPr txBox="1">
            <a:spLocks noGrp="1"/>
          </p:cNvSpPr>
          <p:nvPr>
            <p:ph type="body" idx="1"/>
          </p:nvPr>
        </p:nvSpPr>
        <p:spPr>
          <a:xfrm>
            <a:off x="311700" y="1152475"/>
            <a:ext cx="8520600" cy="3764082"/>
          </a:xfrm>
          <a:prstGeom prst="rect">
            <a:avLst/>
          </a:prstGeom>
        </p:spPr>
        <p:txBody>
          <a:bodyPr spcFirstLastPara="1" wrap="square" lIns="91425" tIns="91425" rIns="91425" bIns="91425" anchor="t" anchorCtr="0">
            <a:normAutofit/>
          </a:bodyPr>
          <a:lstStyle/>
          <a:p>
            <a:pPr marL="114300" indent="0">
              <a:buNone/>
            </a:pPr>
            <a:r>
              <a:rPr lang="en-US" dirty="0"/>
              <a:t>Open source software development has been established worldwide for decades with tools and workflows for international collaboration. OERSI itself is developed as open source software at </a:t>
            </a:r>
            <a:r>
              <a:rPr lang="en-US" dirty="0">
                <a:hlinkClick r:id="rId3"/>
              </a:rPr>
              <a:t>https://</a:t>
            </a:r>
            <a:r>
              <a:rPr lang="en-US" dirty="0" smtClean="0">
                <a:hlinkClick r:id="rId3"/>
              </a:rPr>
              <a:t>gitlab.com/oersi</a:t>
            </a:r>
            <a:r>
              <a:rPr lang="en-US" dirty="0" smtClean="0"/>
              <a:t>. </a:t>
            </a:r>
          </a:p>
          <a:p>
            <a:pPr marL="114300" indent="0">
              <a:buNone/>
            </a:pPr>
            <a:endParaRPr lang="en-US" dirty="0"/>
          </a:p>
          <a:p>
            <a:pPr marL="114300" indent="0">
              <a:buNone/>
            </a:pPr>
            <a:r>
              <a:rPr lang="en-US" dirty="0" smtClean="0"/>
              <a:t>What </a:t>
            </a:r>
            <a:r>
              <a:rPr lang="en-US" dirty="0"/>
              <a:t>do open source software development and the development of open educational </a:t>
            </a:r>
            <a:r>
              <a:rPr lang="en-US" dirty="0" smtClean="0"/>
              <a:t>resources </a:t>
            </a:r>
            <a:r>
              <a:rPr lang="en-US" dirty="0"/>
              <a:t>have in </a:t>
            </a:r>
            <a:r>
              <a:rPr lang="en-US" dirty="0" smtClean="0"/>
              <a:t>common?</a:t>
            </a:r>
          </a:p>
          <a:p>
            <a:pPr marL="114300" indent="0">
              <a:buNone/>
            </a:pPr>
            <a:endParaRPr lang="de-DE" dirty="0"/>
          </a:p>
          <a:p>
            <a:r>
              <a:rPr lang="en-US" dirty="0"/>
              <a:t>Sources and results freely available and openly </a:t>
            </a:r>
            <a:r>
              <a:rPr lang="en-US" dirty="0" smtClean="0"/>
              <a:t>licensed</a:t>
            </a:r>
          </a:p>
          <a:p>
            <a:r>
              <a:rPr lang="en-US" dirty="0" smtClean="0"/>
              <a:t>Coordinated collaboration on files </a:t>
            </a:r>
          </a:p>
          <a:p>
            <a:r>
              <a:rPr lang="en-US" dirty="0" smtClean="0"/>
              <a:t>As </a:t>
            </a:r>
            <a:r>
              <a:rPr lang="en-US" dirty="0"/>
              <a:t>far as possible no </a:t>
            </a:r>
            <a:r>
              <a:rPr lang="en-US" dirty="0" smtClean="0"/>
              <a:t>dependencies to (single) </a:t>
            </a:r>
            <a:r>
              <a:rPr lang="en-US" dirty="0"/>
              <a:t>commercial </a:t>
            </a:r>
            <a:r>
              <a:rPr lang="en-US" dirty="0" smtClean="0"/>
              <a:t>products</a:t>
            </a:r>
          </a:p>
          <a:p>
            <a:r>
              <a:rPr lang="en-US" dirty="0" smtClean="0"/>
              <a:t>Transparency </a:t>
            </a:r>
            <a:r>
              <a:rPr lang="en-US" dirty="0"/>
              <a:t>about changes and decisions during further development</a:t>
            </a:r>
            <a:endParaRPr lang="de-DE" dirty="0" smtClean="0"/>
          </a:p>
        </p:txBody>
      </p:sp>
      <p:pic>
        <p:nvPicPr>
          <p:cNvPr id="65" name="Google Shape;65;p14"/>
          <p:cNvPicPr preferRelativeResize="0"/>
          <p:nvPr/>
        </p:nvPicPr>
        <p:blipFill>
          <a:blip r:embed="rId4">
            <a:alphaModFix/>
          </a:blip>
          <a:stretch>
            <a:fillRect/>
          </a:stretch>
        </p:blipFill>
        <p:spPr>
          <a:xfrm>
            <a:off x="7297350" y="288000"/>
            <a:ext cx="1534943" cy="729725"/>
          </a:xfrm>
          <a:prstGeom prst="rect">
            <a:avLst/>
          </a:prstGeom>
          <a:noFill/>
          <a:ln>
            <a:noFill/>
          </a:ln>
        </p:spPr>
      </p:pic>
    </p:spTree>
    <p:extLst>
      <p:ext uri="{BB962C8B-B14F-4D97-AF65-F5344CB8AC3E}">
        <p14:creationId xmlns:p14="http://schemas.microsoft.com/office/powerpoint/2010/main" val="6788020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lvl="0"/>
            <a:r>
              <a:rPr lang="de" b="1" dirty="0">
                <a:solidFill>
                  <a:srgbClr val="0D2B5A"/>
                </a:solidFill>
              </a:rPr>
              <a:t>Open Source </a:t>
            </a:r>
            <a:r>
              <a:rPr lang="de" b="1" dirty="0" smtClean="0">
                <a:solidFill>
                  <a:srgbClr val="0D2B5A"/>
                </a:solidFill>
              </a:rPr>
              <a:t>Textbook Example</a:t>
            </a:r>
            <a:endParaRPr b="1" dirty="0">
              <a:solidFill>
                <a:srgbClr val="0D2B5A"/>
              </a:solidFill>
            </a:endParaRPr>
          </a:p>
        </p:txBody>
      </p:sp>
      <p:sp>
        <p:nvSpPr>
          <p:cNvPr id="64" name="Google Shape;64;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r>
              <a:rPr lang="de-DE" dirty="0" smtClean="0"/>
              <a:t>Book „Pro </a:t>
            </a:r>
            <a:r>
              <a:rPr lang="de-DE" dirty="0" err="1" smtClean="0"/>
              <a:t>Git</a:t>
            </a:r>
            <a:r>
              <a:rPr lang="de-DE" dirty="0" smtClean="0"/>
              <a:t>“ on </a:t>
            </a:r>
            <a:r>
              <a:rPr lang="de-DE" dirty="0" err="1" smtClean="0"/>
              <a:t>GitHub</a:t>
            </a:r>
            <a:r>
              <a:rPr lang="de-DE" dirty="0" smtClean="0"/>
              <a:t> </a:t>
            </a:r>
            <a:r>
              <a:rPr lang="de-DE" dirty="0" err="1" smtClean="0"/>
              <a:t>as</a:t>
            </a:r>
            <a:r>
              <a:rPr lang="de-DE" dirty="0" smtClean="0"/>
              <a:t> a </a:t>
            </a:r>
            <a:r>
              <a:rPr lang="de-DE" dirty="0" err="1" smtClean="0"/>
              <a:t>great</a:t>
            </a:r>
            <a:r>
              <a:rPr lang="de-DE" dirty="0" smtClean="0"/>
              <a:t> </a:t>
            </a:r>
            <a:r>
              <a:rPr lang="de-DE" dirty="0" err="1" smtClean="0"/>
              <a:t>example</a:t>
            </a:r>
            <a:r>
              <a:rPr lang="de-DE" dirty="0" smtClean="0"/>
              <a:t> </a:t>
            </a:r>
            <a:r>
              <a:rPr lang="de-DE" dirty="0" err="1" smtClean="0"/>
              <a:t>for</a:t>
            </a:r>
            <a:r>
              <a:rPr lang="de-DE" dirty="0" smtClean="0"/>
              <a:t> Open </a:t>
            </a:r>
            <a:r>
              <a:rPr lang="de-DE" dirty="0" err="1" smtClean="0"/>
              <a:t>Textbooks</a:t>
            </a:r>
            <a:endParaRPr lang="de-DE" dirty="0" smtClean="0"/>
          </a:p>
          <a:p>
            <a:pPr lvl="1"/>
            <a:r>
              <a:rPr lang="de-DE" dirty="0" smtClean="0"/>
              <a:t>Open Source </a:t>
            </a:r>
            <a:r>
              <a:rPr lang="de-DE" dirty="0" err="1" smtClean="0"/>
              <a:t>with</a:t>
            </a:r>
            <a:r>
              <a:rPr lang="de-DE" dirty="0" smtClean="0"/>
              <a:t> CC </a:t>
            </a:r>
            <a:r>
              <a:rPr lang="de-DE" dirty="0" err="1" smtClean="0"/>
              <a:t>license</a:t>
            </a:r>
            <a:endParaRPr lang="de-DE" dirty="0" smtClean="0"/>
          </a:p>
          <a:p>
            <a:pPr lvl="1"/>
            <a:r>
              <a:rPr lang="de-DE" dirty="0" err="1" smtClean="0"/>
              <a:t>Printed</a:t>
            </a:r>
            <a:r>
              <a:rPr lang="de-DE" dirty="0" smtClean="0"/>
              <a:t> </a:t>
            </a:r>
            <a:r>
              <a:rPr lang="de-DE" dirty="0" err="1" smtClean="0"/>
              <a:t>version</a:t>
            </a:r>
            <a:r>
              <a:rPr lang="de-DE" dirty="0" smtClean="0"/>
              <a:t> plus HTML, PDF, EPUB</a:t>
            </a:r>
            <a:r>
              <a:rPr lang="de-DE" dirty="0"/>
              <a:t>, </a:t>
            </a:r>
            <a:r>
              <a:rPr lang="de-DE" dirty="0" smtClean="0"/>
              <a:t>MOBI</a:t>
            </a:r>
          </a:p>
          <a:p>
            <a:pPr lvl="1"/>
            <a:r>
              <a:rPr lang="de-DE" dirty="0" err="1" smtClean="0"/>
              <a:t>Collaboration</a:t>
            </a:r>
            <a:r>
              <a:rPr lang="de-DE" dirty="0" smtClean="0"/>
              <a:t> on </a:t>
            </a:r>
            <a:r>
              <a:rPr lang="de-DE" dirty="0" err="1" smtClean="0"/>
              <a:t>GitHub</a:t>
            </a:r>
            <a:r>
              <a:rPr lang="de-DE" dirty="0"/>
              <a:t> </a:t>
            </a:r>
            <a:r>
              <a:rPr lang="de-DE" dirty="0">
                <a:hlinkClick r:id="rId3"/>
              </a:rPr>
              <a:t>https://</a:t>
            </a:r>
            <a:r>
              <a:rPr lang="de-DE" dirty="0" smtClean="0">
                <a:hlinkClick r:id="rId3"/>
              </a:rPr>
              <a:t>github.com/progit/progit2</a:t>
            </a:r>
            <a:r>
              <a:rPr lang="de-DE" dirty="0" smtClean="0"/>
              <a:t> </a:t>
            </a:r>
          </a:p>
          <a:p>
            <a:pPr lvl="1"/>
            <a:r>
              <a:rPr lang="de-DE" dirty="0" smtClean="0"/>
              <a:t>Problem: </a:t>
            </a:r>
            <a:r>
              <a:rPr lang="de-DE" dirty="0" err="1" smtClean="0"/>
              <a:t>complicated</a:t>
            </a:r>
            <a:r>
              <a:rPr lang="de-DE" dirty="0" smtClean="0"/>
              <a:t> </a:t>
            </a:r>
            <a:r>
              <a:rPr lang="de-DE" dirty="0" err="1" smtClean="0"/>
              <a:t>structure</a:t>
            </a:r>
            <a:r>
              <a:rPr lang="de-DE" dirty="0" smtClean="0"/>
              <a:t>, not easy </a:t>
            </a:r>
            <a:r>
              <a:rPr lang="de-DE" dirty="0" err="1" smtClean="0"/>
              <a:t>to</a:t>
            </a:r>
            <a:r>
              <a:rPr lang="de-DE" dirty="0" smtClean="0"/>
              <a:t> </a:t>
            </a:r>
            <a:r>
              <a:rPr lang="de-DE" dirty="0" err="1" smtClean="0"/>
              <a:t>reuse</a:t>
            </a:r>
            <a:r>
              <a:rPr lang="de-DE" dirty="0" smtClean="0"/>
              <a:t> </a:t>
            </a:r>
            <a:r>
              <a:rPr lang="de-DE" dirty="0" err="1" smtClean="0"/>
              <a:t>for</a:t>
            </a:r>
            <a:r>
              <a:rPr lang="de-DE" dirty="0" smtClean="0"/>
              <a:t> </a:t>
            </a:r>
            <a:r>
              <a:rPr lang="de-DE" dirty="0" err="1" smtClean="0"/>
              <a:t>beginners</a:t>
            </a:r>
            <a:endParaRPr lang="de-DE" dirty="0" smtClean="0"/>
          </a:p>
          <a:p>
            <a:pPr marL="114300" indent="0">
              <a:buNone/>
            </a:pPr>
            <a:endParaRPr lang="de-DE" dirty="0" smtClean="0"/>
          </a:p>
          <a:p>
            <a:pPr lvl="1"/>
            <a:endParaRPr lang="de" dirty="0" smtClean="0"/>
          </a:p>
        </p:txBody>
      </p:sp>
      <p:pic>
        <p:nvPicPr>
          <p:cNvPr id="65" name="Google Shape;65;p14"/>
          <p:cNvPicPr preferRelativeResize="0"/>
          <p:nvPr/>
        </p:nvPicPr>
        <p:blipFill>
          <a:blip r:embed="rId4">
            <a:alphaModFix/>
          </a:blip>
          <a:stretch>
            <a:fillRect/>
          </a:stretch>
        </p:blipFill>
        <p:spPr>
          <a:xfrm>
            <a:off x="7297350" y="288000"/>
            <a:ext cx="1534943" cy="729725"/>
          </a:xfrm>
          <a:prstGeom prst="rect">
            <a:avLst/>
          </a:prstGeom>
          <a:noFill/>
          <a:ln>
            <a:noFill/>
          </a:ln>
        </p:spPr>
      </p:pic>
      <p:pic>
        <p:nvPicPr>
          <p:cNvPr id="2" name="Grafik 1"/>
          <p:cNvPicPr>
            <a:picLocks noChangeAspect="1"/>
          </p:cNvPicPr>
          <p:nvPr/>
        </p:nvPicPr>
        <p:blipFill>
          <a:blip r:embed="rId5"/>
          <a:stretch>
            <a:fillRect/>
          </a:stretch>
        </p:blipFill>
        <p:spPr>
          <a:xfrm>
            <a:off x="4945977" y="2756646"/>
            <a:ext cx="3512346" cy="2002335"/>
          </a:xfrm>
          <a:prstGeom prst="rect">
            <a:avLst/>
          </a:prstGeom>
          <a:ln>
            <a:noFill/>
          </a:ln>
          <a:effectLst>
            <a:outerShdw blurRad="190500" algn="tl" rotWithShape="0">
              <a:srgbClr val="000000">
                <a:alpha val="70000"/>
              </a:srgbClr>
            </a:outerShdw>
          </a:effectLst>
        </p:spPr>
      </p:pic>
      <p:pic>
        <p:nvPicPr>
          <p:cNvPr id="3" name="Grafik 2"/>
          <p:cNvPicPr>
            <a:picLocks noChangeAspect="1"/>
          </p:cNvPicPr>
          <p:nvPr/>
        </p:nvPicPr>
        <p:blipFill>
          <a:blip r:embed="rId6"/>
          <a:stretch>
            <a:fillRect/>
          </a:stretch>
        </p:blipFill>
        <p:spPr>
          <a:xfrm>
            <a:off x="686664" y="2756646"/>
            <a:ext cx="3508818" cy="2001741"/>
          </a:xfrm>
          <a:prstGeom prst="rect">
            <a:avLst/>
          </a:prstGeom>
          <a:ln>
            <a:noFill/>
          </a:ln>
          <a:effectLst>
            <a:outerShdw blurRad="190500" algn="tl" rotWithShape="0">
              <a:srgbClr val="000000">
                <a:alpha val="70000"/>
              </a:srgbClr>
            </a:outerShdw>
          </a:effectLst>
        </p:spPr>
      </p:pic>
      <p:pic>
        <p:nvPicPr>
          <p:cNvPr id="4" name="Grafik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60849" y="1606952"/>
            <a:ext cx="959588" cy="959588"/>
          </a:xfrm>
          <a:prstGeom prst="rect">
            <a:avLst/>
          </a:prstGeom>
        </p:spPr>
      </p:pic>
    </p:spTree>
    <p:extLst>
      <p:ext uri="{BB962C8B-B14F-4D97-AF65-F5344CB8AC3E}">
        <p14:creationId xmlns:p14="http://schemas.microsoft.com/office/powerpoint/2010/main" val="11225449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b="1" dirty="0" smtClean="0">
                <a:solidFill>
                  <a:srgbClr val="0D2B5A"/>
                </a:solidFill>
              </a:rPr>
              <a:t>Open Source Development</a:t>
            </a:r>
            <a:endParaRPr b="1" dirty="0">
              <a:solidFill>
                <a:srgbClr val="0D2B5A"/>
              </a:solidFill>
            </a:endParaRPr>
          </a:p>
        </p:txBody>
      </p:sp>
      <p:sp>
        <p:nvSpPr>
          <p:cNvPr id="64" name="Google Shape;64;p14"/>
          <p:cNvSpPr txBox="1">
            <a:spLocks noGrp="1"/>
          </p:cNvSpPr>
          <p:nvPr>
            <p:ph type="body" idx="1"/>
          </p:nvPr>
        </p:nvSpPr>
        <p:spPr>
          <a:xfrm>
            <a:off x="311700" y="1152475"/>
            <a:ext cx="8520600" cy="3777334"/>
          </a:xfrm>
          <a:prstGeom prst="rect">
            <a:avLst/>
          </a:prstGeom>
        </p:spPr>
        <p:txBody>
          <a:bodyPr spcFirstLastPara="1" wrap="square" lIns="91425" tIns="91425" rIns="91425" bIns="91425" anchor="t" anchorCtr="0">
            <a:normAutofit/>
          </a:bodyPr>
          <a:lstStyle/>
          <a:p>
            <a:r>
              <a:rPr lang="en-US" dirty="0"/>
              <a:t>A </a:t>
            </a:r>
            <a:r>
              <a:rPr lang="en-US" dirty="0" smtClean="0"/>
              <a:t>GitHub repository </a:t>
            </a:r>
            <a:r>
              <a:rPr lang="en-US" dirty="0"/>
              <a:t>contains all of your code, your files, and each file's revision history. You can discuss and </a:t>
            </a:r>
            <a:r>
              <a:rPr lang="en-US" dirty="0" smtClean="0"/>
              <a:t/>
            </a:r>
            <a:br>
              <a:rPr lang="en-US" dirty="0" smtClean="0"/>
            </a:br>
            <a:r>
              <a:rPr lang="en-US" dirty="0" smtClean="0"/>
              <a:t>manage your </a:t>
            </a:r>
            <a:r>
              <a:rPr lang="en-US" dirty="0"/>
              <a:t>work within the </a:t>
            </a:r>
            <a:r>
              <a:rPr lang="en-US" dirty="0" smtClean="0"/>
              <a:t>repository</a:t>
            </a:r>
            <a:br>
              <a:rPr lang="en-US" dirty="0" smtClean="0"/>
            </a:br>
            <a:endParaRPr lang="de-DE" dirty="0" smtClean="0"/>
          </a:p>
          <a:p>
            <a:endParaRPr lang="de-DE" dirty="0"/>
          </a:p>
          <a:p>
            <a:endParaRPr lang="de-DE" dirty="0" smtClean="0"/>
          </a:p>
          <a:p>
            <a:endParaRPr lang="de-DE" dirty="0" smtClean="0"/>
          </a:p>
          <a:p>
            <a:endParaRPr lang="de" dirty="0" smtClean="0"/>
          </a:p>
        </p:txBody>
      </p:sp>
      <p:pic>
        <p:nvPicPr>
          <p:cNvPr id="65" name="Google Shape;65;p14"/>
          <p:cNvPicPr preferRelativeResize="0"/>
          <p:nvPr/>
        </p:nvPicPr>
        <p:blipFill>
          <a:blip r:embed="rId3">
            <a:alphaModFix/>
          </a:blip>
          <a:stretch>
            <a:fillRect/>
          </a:stretch>
        </p:blipFill>
        <p:spPr>
          <a:xfrm>
            <a:off x="7297350" y="288000"/>
            <a:ext cx="1534943" cy="729725"/>
          </a:xfrm>
          <a:prstGeom prst="rect">
            <a:avLst/>
          </a:prstGeom>
          <a:noFill/>
          <a:ln>
            <a:noFill/>
          </a:ln>
        </p:spPr>
      </p:pic>
      <p:pic>
        <p:nvPicPr>
          <p:cNvPr id="5" name="Grafik 4"/>
          <p:cNvPicPr>
            <a:picLocks noChangeAspect="1"/>
          </p:cNvPicPr>
          <p:nvPr/>
        </p:nvPicPr>
        <p:blipFill>
          <a:blip r:embed="rId4"/>
          <a:stretch>
            <a:fillRect/>
          </a:stretch>
        </p:blipFill>
        <p:spPr>
          <a:xfrm>
            <a:off x="5037055" y="1911489"/>
            <a:ext cx="3795238" cy="2847511"/>
          </a:xfrm>
          <a:prstGeom prst="rect">
            <a:avLst/>
          </a:prstGeom>
          <a:ln>
            <a:noFill/>
          </a:ln>
          <a:effectLst>
            <a:outerShdw blurRad="190500" algn="tl" rotWithShape="0">
              <a:srgbClr val="000000">
                <a:alpha val="70000"/>
              </a:srgbClr>
            </a:outerShdw>
          </a:effectLst>
        </p:spPr>
      </p:pic>
      <p:sp>
        <p:nvSpPr>
          <p:cNvPr id="6" name="Textfeld 5"/>
          <p:cNvSpPr txBox="1"/>
          <p:nvPr/>
        </p:nvSpPr>
        <p:spPr>
          <a:xfrm>
            <a:off x="759759" y="2167095"/>
            <a:ext cx="2386853" cy="307777"/>
          </a:xfrm>
          <a:prstGeom prst="rect">
            <a:avLst/>
          </a:prstGeom>
          <a:noFill/>
        </p:spPr>
        <p:txBody>
          <a:bodyPr wrap="square" rtlCol="0">
            <a:spAutoFit/>
          </a:bodyPr>
          <a:lstStyle/>
          <a:p>
            <a:r>
              <a:rPr lang="de-DE" dirty="0">
                <a:hlinkClick r:id="rId5"/>
              </a:rPr>
              <a:t>https://</a:t>
            </a:r>
            <a:r>
              <a:rPr lang="de-DE" dirty="0" smtClean="0">
                <a:hlinkClick r:id="rId5"/>
              </a:rPr>
              <a:t>docs.github.com/en</a:t>
            </a:r>
            <a:r>
              <a:rPr lang="de-DE" dirty="0" smtClean="0"/>
              <a:t> </a:t>
            </a:r>
            <a:endParaRPr lang="de-DE" dirty="0"/>
          </a:p>
        </p:txBody>
      </p:sp>
      <p:pic>
        <p:nvPicPr>
          <p:cNvPr id="10" name="Grafik 9"/>
          <p:cNvPicPr>
            <a:picLocks noChangeAspect="1"/>
          </p:cNvPicPr>
          <p:nvPr/>
        </p:nvPicPr>
        <p:blipFill>
          <a:blip r:embed="rId6"/>
          <a:stretch>
            <a:fillRect/>
          </a:stretch>
        </p:blipFill>
        <p:spPr>
          <a:xfrm>
            <a:off x="686664" y="2756646"/>
            <a:ext cx="3508818" cy="200174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09555124"/>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EE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1540</Words>
  <Application>Microsoft Office PowerPoint</Application>
  <PresentationFormat>Bildschirmpräsentation (16:9)</PresentationFormat>
  <Paragraphs>171</Paragraphs>
  <Slides>24</Slides>
  <Notes>24</Notes>
  <HiddenSlides>1</HiddenSlides>
  <MMClips>0</MMClips>
  <ScaleCrop>false</ScaleCrop>
  <HeadingPairs>
    <vt:vector size="6" baseType="variant">
      <vt:variant>
        <vt:lpstr>Verwendete Schriftarten</vt:lpstr>
      </vt:variant>
      <vt:variant>
        <vt:i4>1</vt:i4>
      </vt:variant>
      <vt:variant>
        <vt:lpstr>Design</vt:lpstr>
      </vt:variant>
      <vt:variant>
        <vt:i4>1</vt:i4>
      </vt:variant>
      <vt:variant>
        <vt:lpstr>Folientitel</vt:lpstr>
      </vt:variant>
      <vt:variant>
        <vt:i4>24</vt:i4>
      </vt:variant>
    </vt:vector>
  </HeadingPairs>
  <TitlesOfParts>
    <vt:vector size="26" baseType="lpstr">
      <vt:lpstr>Arial</vt:lpstr>
      <vt:lpstr>Simple Light</vt:lpstr>
      <vt:lpstr>Open Collaboration in Educational Resources What We Can Learn from Open Source Development</vt:lpstr>
      <vt:lpstr>Introduction</vt:lpstr>
      <vt:lpstr>Introduction</vt:lpstr>
      <vt:lpstr>Introduction</vt:lpstr>
      <vt:lpstr>OER Providers - Working Environments?</vt:lpstr>
      <vt:lpstr>OER Providers - Working Environments?</vt:lpstr>
      <vt:lpstr>Open Source and OER</vt:lpstr>
      <vt:lpstr>Open Source Textbook Example</vt:lpstr>
      <vt:lpstr>Open Source Development</vt:lpstr>
      <vt:lpstr>Open Source Development</vt:lpstr>
      <vt:lpstr>Open Source Development</vt:lpstr>
      <vt:lpstr>Open Source Development</vt:lpstr>
      <vt:lpstr>Open Source Development</vt:lpstr>
      <vt:lpstr>Open Source Development</vt:lpstr>
      <vt:lpstr>OER GitHub Template</vt:lpstr>
      <vt:lpstr>OER GitHub Template</vt:lpstr>
      <vt:lpstr>OER GitHub Template</vt:lpstr>
      <vt:lpstr>Interactive Courses on GitHub</vt:lpstr>
      <vt:lpstr>Formats on GitHub</vt:lpstr>
      <vt:lpstr>Make it findable!</vt:lpstr>
      <vt:lpstr>OER Github Tutorial</vt:lpstr>
      <vt:lpstr>Conclusion</vt:lpstr>
      <vt:lpstr>Thanks for your attention!</vt:lpstr>
      <vt:lpstr>Question of Open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OER Search Index for international repositories</dc:title>
  <dc:creator>Klinger, Axel</dc:creator>
  <cp:lastModifiedBy>Klinger, Axel</cp:lastModifiedBy>
  <cp:revision>56</cp:revision>
  <dcterms:modified xsi:type="dcterms:W3CDTF">2023-10-17T14:44:51Z</dcterms:modified>
</cp:coreProperties>
</file>